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565E4F6-9BC4-4C92-AD47-09C8F409C46F}">
  <a:tblStyle styleId="{A565E4F6-9BC4-4C92-AD47-09C8F409C46F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7SHRfPbYyblrQ3EJQr7NvDwvb7QVRIi6drKRx89dn2A/pub?start=false&amp;loop=false&amp;delayms=3000" TargetMode="External"/><Relationship Id="rId3" Type="http://schemas.openxmlformats.org/officeDocument/2006/relationships/hyperlink" Target="https://docs.google.com/presentation/d/17SHRfPbYyblrQ3EJQr7NvDwvb7QVRIi6drKRx89dn2A/edit?usp=sharing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endalirit.blogspot.tw/2015/06/blog-post_10.html?m=1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zh/%E4%BA%BA%E7%B1%BB-%E5%A4%B4-%E7%94%B7%E5%AD%90-%E7%94%B7-%E9%A2%85%E9%AA%A8-%E5%A4%96%E5%BD%A2-%E9%97%AE%E5%8F%B7-%E6%80%9D%E6%83%B3-%E8%AE%A4%E4%B8%BA-%E8%80%83%E8%99%91-1211468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okemon.gameinfo.io/" TargetMode="External"/><Relationship Id="rId3" Type="http://schemas.openxmlformats.org/officeDocument/2006/relationships/hyperlink" Target="https://pokemon.gameinfo.io/en" TargetMode="External"/><Relationship Id="rId4" Type="http://schemas.openxmlformats.org/officeDocument/2006/relationships/hyperlink" Target="https://pokemon.gameinfo.io/en/moves" TargetMode="External"/><Relationship Id="rId5" Type="http://schemas.openxmlformats.org/officeDocument/2006/relationships/hyperlink" Target="https://pokemon.gameinfo.io/en/tools/evolution-calculator" TargetMode="External"/><Relationship Id="rId6" Type="http://schemas.openxmlformats.org/officeDocument/2006/relationships/hyperlink" Target="https://pokemon.gameinfo.io/en/tools/iv-calculator" TargetMode="External"/><Relationship Id="rId7" Type="http://schemas.openxmlformats.org/officeDocument/2006/relationships/hyperlink" Target="https://pokemon.gameinfo.io/en/tools/catch-chance-calculator" TargetMode="External"/><Relationship Id="rId8" Type="http://schemas.openxmlformats.org/officeDocument/2006/relationships/hyperlink" Target="https://pokemon.gameinfo.io/en/tools/catch-chance-calculator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evctw.wikia.com/wiki/%E5%9C%8B%E9%98%B2%E5%B8%83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AuYQToTCe4X2DcvZCJBDgtXoN53EcDeFXEsa6Ot0k08/edit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Pqd3y3P66Co18zsAn084cQpWV0pUbCKauPeawMEHw1w/export?format=doc" TargetMode="Externa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tpPxtIFZl1sJXGMma21uh_F8hygjbTgn7hdR7NOcrSU/edit?usp=sharing" TargetMode="External"/><Relationship Id="rId3" Type="http://schemas.openxmlformats.org/officeDocument/2006/relationships/hyperlink" Target="https://docs.google.com/document/d/1tpPxtIFZl1sJXGMma21uh_F8hygjbTgn7hdR7NOcrSU/export?format=doc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o.gl/photos/cdPNQBqh9LW2jSSY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https://docs.google.com/presentation/d/17SHRfPbYyblrQ3EJQr7NvDwvb7QVRIi6drKRx89dn2A/pub?start=false&amp;loop=false&amp;delayms=3000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https://docs.google.com/presentation/d/17SHRfPbYyblrQ3EJQr7NvDwvb7QVRIi6drKRx89dn2A/edit?usp=sharing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https://docs.google.com/presentation/d/1vYfkD0MQV8pkBCzQXuf98m3i3PypTz_x3KQQZIxOQd0/edit?usp=sharing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資料的類型</a:t>
            </a:r>
            <a:br>
              <a:rPr lang="zh-TW"/>
            </a:br>
            <a:br>
              <a:rPr lang="zh-TW"/>
            </a:br>
            <a:r>
              <a:rPr lang="zh-TW"/>
              <a:t>- 類別資料？連續資料？</a:t>
            </a:r>
            <a:br>
              <a:rPr lang="zh-TW"/>
            </a:br>
            <a:br>
              <a:rPr lang="zh-TW"/>
            </a:br>
            <a:r>
              <a:rPr lang="zh-TW"/>
              <a:t>- 非結構式資料</a:t>
            </a:r>
            <a:br>
              <a:rPr lang="zh-TW"/>
            </a:br>
            <a:br>
              <a:rPr lang="zh-TW"/>
            </a:br>
            <a:r>
              <a:rPr lang="zh-TW"/>
              <a:t>    - 抽象的想法</a:t>
            </a:r>
            <a:br>
              <a:rPr lang="zh-TW"/>
            </a:br>
            <a:br>
              <a:rPr lang="zh-TW"/>
            </a:br>
            <a:r>
              <a:rPr lang="zh-TW"/>
              <a:t>    - 眼睛看到的照片</a:t>
            </a:r>
            <a:br>
              <a:rPr lang="zh-TW"/>
            </a:br>
            <a:br>
              <a:rPr lang="zh-TW"/>
            </a:br>
            <a:r>
              <a:rPr lang="zh-TW"/>
              <a:t>    - 耳朵聽到的聲音</a:t>
            </a:r>
            <a:br>
              <a:rPr lang="zh-TW"/>
            </a:br>
            <a:br>
              <a:rPr lang="zh-TW"/>
            </a:br>
            <a:r>
              <a:rPr lang="zh-TW"/>
              <a:t>- 從非結構化的資料到結構化資料</a:t>
            </a:r>
            <a:br>
              <a:rPr lang="zh-TW"/>
            </a:br>
            <a:br>
              <a:rPr lang="zh-TW"/>
            </a:br>
            <a:r>
              <a:rPr lang="zh-TW"/>
              <a:t>    - 量度</a:t>
            </a:r>
            <a:br>
              <a:rPr lang="zh-TW"/>
            </a:br>
            <a:br>
              <a:rPr lang="zh-TW"/>
            </a:br>
            <a:r>
              <a:rPr lang="zh-TW"/>
              <a:t>        - 問卷</a:t>
            </a:r>
            <a:br>
              <a:rPr lang="zh-TW"/>
            </a:br>
            <a:br>
              <a:rPr lang="zh-TW"/>
            </a:br>
            <a:r>
              <a:rPr lang="zh-TW"/>
              <a:t>        - 寫成文字</a:t>
            </a:r>
            <a:br>
              <a:rPr lang="zh-TW"/>
            </a:br>
            <a:br>
              <a:rPr lang="zh-TW"/>
            </a:br>
            <a:r>
              <a:rPr lang="zh-TW"/>
              <a:t>    - 理科生 笑話</a:t>
            </a:r>
            <a:br>
              <a:rPr lang="zh-TW"/>
            </a:br>
            <a:br>
              <a:rPr lang="zh-TW"/>
            </a:br>
            <a:r>
              <a:rPr lang="zh-TW"/>
              <a:t>    - 數位化</a:t>
            </a:r>
            <a:br>
              <a:rPr lang="zh-TW"/>
            </a:br>
            <a:br>
              <a:rPr lang="zh-TW"/>
            </a:br>
            <a:r>
              <a:rPr lang="zh-TW"/>
              <a:t>        - 變成電腦可處理的格式</a:t>
            </a:r>
            <a:br>
              <a:rPr lang="zh-TW"/>
            </a:br>
            <a:br>
              <a:rPr lang="zh-TW"/>
            </a:br>
            <a:r>
              <a:rPr lang="zh-TW"/>
              <a:t>- 資料前處理</a:t>
            </a:r>
            <a:br>
              <a:rPr lang="zh-TW"/>
            </a:br>
            <a:br>
              <a:rPr lang="zh-TW"/>
            </a:br>
            <a:r>
              <a:rPr lang="zh-TW"/>
              <a:t>    - 變成資料分析所需要的格式</a:t>
            </a:r>
            <a:br>
              <a:rPr lang="zh-TW"/>
            </a:br>
            <a:r>
              <a:rPr lang="zh-TW"/>
              <a:t>    - Apache Log: 日期 動作需要分開</a:t>
            </a:r>
            <a:br>
              <a:rPr lang="zh-TW"/>
            </a:br>
            <a:br>
              <a:rPr lang="zh-TW"/>
            </a:br>
            <a:r>
              <a:rPr lang="zh-TW"/>
              <a:t>    - 英文算字</a:t>
            </a:r>
            <a:br>
              <a:rPr lang="zh-TW"/>
            </a:br>
            <a:br>
              <a:rPr lang="zh-TW"/>
            </a:br>
            <a:r>
              <a:rPr lang="zh-TW"/>
              <a:t>    - 中文斷詞</a:t>
            </a:r>
            <a:br>
              <a:rPr lang="zh-TW"/>
            </a:br>
            <a:br>
              <a:rPr lang="zh-TW"/>
            </a:br>
            <a:r>
              <a:rPr lang="zh-TW"/>
              <a:t>- 結構式資料</a:t>
            </a:r>
            <a:br>
              <a:rPr lang="zh-TW"/>
            </a:br>
            <a:br>
              <a:rPr lang="zh-TW"/>
            </a:br>
            <a:r>
              <a:rPr lang="zh-TW"/>
              <a:t>    - 連續資料</a:t>
            </a:r>
            <a:br>
              <a:rPr lang="zh-TW"/>
            </a:br>
            <a:br>
              <a:rPr lang="zh-TW"/>
            </a:br>
            <a:r>
              <a:rPr lang="zh-TW"/>
              <a:t>        - 通常是以數字表示</a:t>
            </a:r>
            <a:br>
              <a:rPr lang="zh-TW"/>
            </a:br>
            <a:r>
              <a:rPr lang="zh-TW"/>
              <a:t>        - Numberic</a:t>
            </a:r>
            <a:br>
              <a:rPr lang="zh-TW"/>
            </a:br>
            <a:br>
              <a:rPr lang="zh-TW"/>
            </a:br>
            <a:r>
              <a:rPr lang="zh-TW"/>
              <a:t>    - 類別資料</a:t>
            </a:r>
            <a:br>
              <a:rPr lang="zh-TW"/>
            </a:br>
            <a:br>
              <a:rPr lang="zh-TW"/>
            </a:br>
            <a:r>
              <a:rPr lang="zh-TW"/>
              <a:t>        - 不同的資料之間沒有大小的關係，純粹表示不同的變項</a:t>
            </a:r>
            <a:br>
              <a:rPr lang="zh-TW"/>
            </a:br>
            <a:br>
              <a:rPr lang="zh-TW"/>
            </a:br>
            <a:r>
              <a:rPr lang="zh-TW"/>
              <a:t>        - 有時候也會以數字表示，稱之為虛擬變項</a:t>
            </a:r>
            <a:br>
              <a:rPr lang="zh-TW"/>
            </a:br>
            <a:r>
              <a:rPr lang="zh-TW"/>
              <a:t>        - Nornimal</a:t>
            </a:r>
            <a:br>
              <a:rPr lang="zh-TW"/>
            </a:br>
            <a:br>
              <a:rPr lang="zh-TW"/>
            </a:br>
            <a:r>
              <a:rPr lang="zh-TW"/>
              <a:t>- 連續型資料的類型</a:t>
            </a:r>
            <a:br>
              <a:rPr lang="zh-TW"/>
            </a:br>
            <a:br>
              <a:rPr lang="zh-TW"/>
            </a:br>
            <a:r>
              <a:rPr lang="zh-TW"/>
              <a:t>    - 以表格來呈現</a:t>
            </a:r>
            <a:br>
              <a:rPr lang="zh-TW"/>
            </a:br>
            <a:r>
              <a:rPr lang="zh-TW"/>
              <a:t>    - 1 &lt;- 一般在資料分析時所指的連續型資料</a:t>
            </a:r>
            <a:br>
              <a:rPr lang="zh-TW"/>
            </a:br>
            <a:r>
              <a:rPr lang="zh-TW"/>
              <a:t>    - 2 &lt;- 無母數分析</a:t>
            </a:r>
            <a:br>
              <a:rPr lang="zh-TW"/>
            </a:br>
            <a:r>
              <a:rPr lang="zh-TW"/>
              <a:t>    - 3</a:t>
            </a:r>
            <a:br>
              <a:rPr lang="zh-TW"/>
            </a:br>
            <a:r>
              <a:rPr lang="zh-TW"/>
              <a:t>    - 4</a:t>
            </a:r>
            <a:br>
              <a:rPr lang="zh-TW"/>
            </a:br>
            <a:r>
              <a:rPr lang="zh-TW"/>
              <a:t>    - 5 類別</a:t>
            </a:r>
            <a:br>
              <a:rPr lang="zh-TW"/>
            </a:br>
            <a:br>
              <a:rPr lang="zh-TW"/>
            </a:br>
            <a:r>
              <a:rPr lang="zh-TW"/>
              <a:t>- 資料與變項</a:t>
            </a:r>
            <a:br>
              <a:rPr lang="zh-TW"/>
            </a:br>
            <a:br>
              <a:rPr lang="zh-TW"/>
            </a:br>
            <a:r>
              <a:rPr lang="zh-TW"/>
              <a:t>    - 一筆一筆資料：兩個人</a:t>
            </a:r>
            <a:br>
              <a:rPr lang="zh-TW"/>
            </a:br>
            <a:br>
              <a:rPr lang="zh-TW"/>
            </a:br>
            <a:r>
              <a:rPr lang="zh-TW"/>
              <a:t>    - 每個資料都有很多變項：姓名、身高、性別</a:t>
            </a:r>
            <a:br>
              <a:rPr lang="zh-TW"/>
            </a:br>
            <a:br>
              <a:rPr lang="zh-TW"/>
            </a:br>
            <a:r>
              <a:rPr lang="zh-TW"/>
              <a:t>- 隨堂考試!!! 請問各種資料是那一種資料類型呢？</a:t>
            </a:r>
            <a:br>
              <a:rPr lang="zh-TW"/>
            </a:br>
            <a:br>
              <a:rPr lang="zh-TW"/>
            </a:br>
            <a:r>
              <a:rPr lang="zh-TW"/>
              <a:t>資料的來源</a:t>
            </a:r>
            <a:br>
              <a:rPr lang="zh-TW"/>
            </a:br>
            <a:br>
              <a:rPr lang="zh-TW"/>
            </a:br>
            <a:r>
              <a:rPr lang="zh-TW"/>
              <a:t>- 統計的起源：政府資料統計</a:t>
            </a:r>
            <a:br>
              <a:rPr lang="zh-TW"/>
            </a:br>
            <a:br>
              <a:rPr lang="zh-TW"/>
            </a:br>
            <a:r>
              <a:rPr lang="zh-TW"/>
              <a:t>- 因為政府人員相信統計</a:t>
            </a:r>
            <a:br>
              <a:rPr lang="zh-TW"/>
            </a:br>
            <a:br>
              <a:rPr lang="zh-TW"/>
            </a:br>
            <a:r>
              <a:rPr lang="zh-TW"/>
              <a:t>- 政府公開資訊法 (要去查查?</a:t>
            </a:r>
            <a:br>
              <a:rPr lang="zh-TW"/>
            </a:br>
            <a:br>
              <a:rPr lang="zh-TW"/>
            </a:br>
            <a:r>
              <a:rPr lang="zh-TW"/>
              <a:t>- 主計處</a:t>
            </a:r>
            <a:br>
              <a:rPr lang="zh-TW"/>
            </a:br>
            <a:br>
              <a:rPr lang="zh-TW"/>
            </a:br>
            <a:r>
              <a:rPr lang="zh-TW"/>
              <a:t>- 政府氣象</a:t>
            </a:r>
            <a:br>
              <a:rPr lang="zh-TW"/>
            </a:br>
            <a:br>
              <a:rPr lang="zh-TW"/>
            </a:br>
            <a:r>
              <a:rPr lang="zh-TW"/>
              <a:t>- 問題？統計的應用：不一定符合你的問題</a:t>
            </a:r>
            <a:br>
              <a:rPr lang="zh-TW"/>
            </a:br>
            <a:br>
              <a:rPr lang="zh-TW"/>
            </a:br>
            <a:r>
              <a:rPr lang="zh-TW"/>
              <a:t>- 美國政府公開資訊法？</a:t>
            </a:r>
            <a:br>
              <a:rPr lang="zh-TW"/>
            </a:br>
            <a:br>
              <a:rPr lang="zh-TW"/>
            </a:br>
            <a:r>
              <a:rPr lang="zh-TW"/>
              <a:t>    - 由來</a:t>
            </a:r>
            <a:br>
              <a:rPr lang="zh-TW"/>
            </a:br>
            <a:br>
              <a:rPr lang="zh-TW"/>
            </a:br>
            <a:r>
              <a:rPr lang="zh-TW"/>
              <a:t>- 美國政府公開資訊法</a:t>
            </a:r>
            <a:br>
              <a:rPr lang="zh-TW"/>
            </a:br>
            <a:br>
              <a:rPr lang="zh-TW"/>
            </a:br>
            <a:r>
              <a:rPr lang="zh-TW"/>
              <a:t>    - 好處</a:t>
            </a:r>
            <a:br>
              <a:rPr lang="zh-TW"/>
            </a:br>
            <a:br>
              <a:rPr lang="zh-TW"/>
            </a:br>
            <a:r>
              <a:rPr lang="zh-TW"/>
              <a:t>- 各國為之興起：國際研討會</a:t>
            </a:r>
            <a:br>
              <a:rPr lang="zh-TW"/>
            </a:br>
            <a:r>
              <a:rPr lang="zh-TW"/>
              <a:t>- Open Data的定義</a:t>
            </a:r>
            <a:br>
              <a:rPr lang="zh-TW"/>
            </a:br>
            <a:r>
              <a:rPr lang="zh-TW"/>
              <a:t>- OpenData的單位</a:t>
            </a:r>
            <a:br>
              <a:rPr lang="zh-TW"/>
            </a:br>
            <a:br>
              <a:rPr lang="zh-TW"/>
            </a:br>
            <a:r>
              <a:rPr lang="zh-TW"/>
              <a:t>    - 政府 icon</a:t>
            </a:r>
            <a:br>
              <a:rPr lang="zh-TW"/>
            </a:br>
            <a:br>
              <a:rPr lang="zh-TW"/>
            </a:br>
            <a:r>
              <a:rPr lang="zh-TW"/>
              <a:t>    - 公司 icon</a:t>
            </a:r>
            <a:br>
              <a:rPr lang="zh-TW"/>
            </a:br>
            <a:br>
              <a:rPr lang="zh-TW"/>
            </a:br>
            <a:r>
              <a:rPr lang="zh-TW"/>
              <a:t>    - 研究 icon</a:t>
            </a:r>
            <a:br>
              <a:rPr lang="zh-TW"/>
            </a:br>
            <a:br>
              <a:rPr lang="zh-TW"/>
            </a:br>
            <a:r>
              <a:rPr lang="zh-TW"/>
              <a:t>- 台灣在OpenData的定位</a:t>
            </a:r>
            <a:br>
              <a:rPr lang="zh-TW"/>
            </a:br>
            <a:br>
              <a:rPr lang="zh-TW"/>
            </a:br>
            <a:r>
              <a:rPr lang="zh-TW"/>
              <a:t>    - 有台灣的</a:t>
            </a:r>
            <a:br>
              <a:rPr lang="zh-TW"/>
            </a:br>
            <a:br>
              <a:rPr lang="zh-TW"/>
            </a:br>
            <a:r>
              <a:rPr lang="zh-TW"/>
              <a:t>    - 有臺北市的 + 網址，一半一半</a:t>
            </a:r>
            <a:br>
              <a:rPr lang="zh-TW"/>
            </a:br>
            <a:br>
              <a:rPr lang="zh-TW"/>
            </a:br>
            <a:r>
              <a:rPr lang="zh-TW"/>
              <a:t>- 以data.gov.tw來說</a:t>
            </a:r>
            <a:br>
              <a:rPr lang="zh-TW"/>
            </a:br>
            <a:br>
              <a:rPr lang="zh-TW"/>
            </a:br>
            <a:r>
              <a:rPr lang="zh-TW"/>
              <a:t>    - 單位</a:t>
            </a:r>
            <a:br>
              <a:rPr lang="zh-TW"/>
            </a:br>
            <a:br>
              <a:rPr lang="zh-TW"/>
            </a:br>
            <a:r>
              <a:rPr lang="zh-TW"/>
              <a:t>    - 格式</a:t>
            </a:r>
            <a:br>
              <a:rPr lang="zh-TW"/>
            </a:br>
            <a:br>
              <a:rPr lang="zh-TW"/>
            </a:br>
            <a:r>
              <a:rPr lang="zh-TW"/>
              <a:t>- 格式的定義: CSV</a:t>
            </a:r>
            <a:br>
              <a:rPr lang="zh-TW"/>
            </a:br>
            <a:r>
              <a:rPr lang="zh-TW"/>
              <a:t>    - [</a:t>
            </a:r>
            <a:br>
              <a:rPr lang="zh-TW"/>
            </a:br>
            <a:br>
              <a:rPr lang="zh-TW"/>
            </a:br>
            <a:r>
              <a:rPr lang="zh-TW"/>
              <a:t>    - 介紹</a:t>
            </a:r>
            <a:br>
              <a:rPr lang="zh-TW"/>
            </a:br>
            <a:br>
              <a:rPr lang="zh-TW"/>
            </a:br>
            <a:r>
              <a:rPr lang="zh-TW"/>
              <a:t>    - 張的樣子</a:t>
            </a:r>
            <a:br>
              <a:rPr lang="zh-TW"/>
            </a:br>
            <a:r>
              <a:rPr lang="zh-TW"/>
              <a:t>    - ]</a:t>
            </a:r>
            <a:br>
              <a:rPr lang="zh-TW"/>
            </a:br>
            <a:r>
              <a:rPr lang="zh-TW"/>
              <a:t>    - TSV: 用tab分號</a:t>
            </a:r>
            <a:br>
              <a:rPr lang="zh-TW"/>
            </a:br>
            <a:br>
              <a:rPr lang="zh-TW"/>
            </a:br>
            <a:r>
              <a:rPr lang="zh-TW"/>
              <a:t>    - 還有一個是用comma分號</a:t>
            </a:r>
            <a:br>
              <a:rPr lang="zh-TW"/>
            </a:br>
            <a:br>
              <a:rPr lang="zh-TW"/>
            </a:br>
            <a:r>
              <a:rPr lang="zh-TW"/>
              <a:t>    - 不能辨識資料的類型，令人困擾</a:t>
            </a:r>
            <a:br>
              <a:rPr lang="zh-TW"/>
            </a:br>
            <a:r>
              <a:rPr lang="zh-TW"/>
              <a:t>- Excel</a:t>
            </a:r>
            <a:br>
              <a:rPr lang="zh-TW"/>
            </a:br>
            <a:br>
              <a:rPr lang="zh-TW"/>
            </a:br>
            <a:r>
              <a:rPr lang="zh-TW"/>
              <a:t>    - 豐富的各式 - XLSX</a:t>
            </a:r>
            <a:br>
              <a:rPr lang="zh-TW"/>
            </a:br>
            <a:r>
              <a:rPr lang="zh-TW"/>
              <a:t>- ODS</a:t>
            </a:r>
            <a:br>
              <a:rPr lang="zh-TW"/>
            </a:br>
            <a:br>
              <a:rPr lang="zh-TW"/>
            </a:br>
            <a:r>
              <a:rPr lang="zh-TW"/>
              <a:t>    - 開放的標準</a:t>
            </a:r>
            <a:br>
              <a:rPr lang="zh-TW"/>
            </a:br>
            <a:r>
              <a:rPr lang="zh-TW"/>
              <a:t>- XML</a:t>
            </a:r>
            <a:br>
              <a:rPr lang="zh-TW"/>
            </a:br>
            <a:br>
              <a:rPr lang="zh-TW"/>
            </a:br>
            <a:r>
              <a:rPr lang="zh-TW"/>
              <a:t>    - 保存資料用</a:t>
            </a:r>
            <a:br>
              <a:rPr lang="zh-TW"/>
            </a:br>
            <a:r>
              <a:rPr lang="zh-TW"/>
              <a:t>- JSON</a:t>
            </a:r>
            <a:br>
              <a:rPr lang="zh-TW"/>
            </a:br>
            <a:br>
              <a:rPr lang="zh-TW"/>
            </a:br>
            <a:r>
              <a:rPr lang="zh-TW"/>
              <a:t>    - 網頁應用真正需要的各式</a:t>
            </a:r>
            <a:br>
              <a:rPr lang="zh-TW"/>
            </a:br>
            <a:br>
              <a:rPr lang="zh-TW"/>
            </a:br>
            <a:r>
              <a:rPr lang="zh-TW"/>
              <a:t>- 本課程會用到的其他格式</a:t>
            </a:r>
            <a:br>
              <a:rPr lang="zh-TW"/>
            </a:br>
            <a:r>
              <a:rPr lang="zh-TW"/>
              <a:t>    - RData</a:t>
            </a:r>
            <a:br>
              <a:rPr lang="zh-TW"/>
            </a:br>
            <a:r>
              <a:rPr lang="zh-TW"/>
              <a:t>    - ARFF</a:t>
            </a:r>
            <a:br>
              <a:rPr lang="zh-TW"/>
            </a:br>
            <a:br>
              <a:rPr lang="zh-TW"/>
            </a:br>
            <a:r>
              <a:rPr lang="zh-TW"/>
              <a:t>動手分析吧：</a:t>
            </a:r>
            <a:br>
              <a:rPr lang="zh-TW"/>
            </a:br>
            <a:br>
              <a:rPr lang="zh-TW"/>
            </a:br>
            <a:r>
              <a:rPr lang="zh-TW"/>
              <a:t>- 零時政府: ICON</a:t>
            </a:r>
            <a:br>
              <a:rPr lang="zh-TW"/>
            </a:br>
            <a:br>
              <a:rPr lang="zh-TW"/>
            </a:br>
            <a:r>
              <a:rPr lang="zh-TW"/>
              <a:t>- 零時政府: 簡介</a:t>
            </a:r>
            <a:br>
              <a:rPr lang="zh-TW"/>
            </a:br>
            <a:br>
              <a:rPr lang="zh-TW"/>
            </a:br>
            <a:r>
              <a:rPr lang="zh-TW"/>
              <a:t>    - 發起</a:t>
            </a:r>
            <a:br>
              <a:rPr lang="zh-TW"/>
            </a:br>
            <a:br>
              <a:rPr lang="zh-TW"/>
            </a:br>
            <a:r>
              <a:rPr lang="zh-TW"/>
              <a:t>    - 時間</a:t>
            </a:r>
            <a:br>
              <a:rPr lang="zh-TW"/>
            </a:br>
            <a:br>
              <a:rPr lang="zh-TW"/>
            </a:br>
            <a:r>
              <a:rPr lang="zh-TW"/>
              <a:t>    - 運作模式</a:t>
            </a:r>
            <a:br>
              <a:rPr lang="zh-TW"/>
            </a:br>
            <a:br>
              <a:rPr lang="zh-TW"/>
            </a:br>
            <a:r>
              <a:rPr lang="zh-TW"/>
              <a:t>- 專案：預算</a:t>
            </a:r>
            <a:br>
              <a:rPr lang="zh-TW"/>
            </a:br>
            <a:br>
              <a:rPr lang="zh-TW"/>
            </a:br>
            <a:r>
              <a:rPr lang="zh-TW"/>
              <a:t>    - 來源資料</a:t>
            </a:r>
            <a:br>
              <a:rPr lang="zh-TW"/>
            </a:br>
            <a:br>
              <a:rPr lang="zh-TW"/>
            </a:br>
            <a:r>
              <a:rPr lang="zh-TW"/>
              <a:t>    - 實作成果</a:t>
            </a:r>
            <a:br>
              <a:rPr lang="zh-TW"/>
            </a:br>
            <a:br>
              <a:rPr lang="zh-TW"/>
            </a:br>
            <a:r>
              <a:rPr lang="zh-TW"/>
              <a:t>- 專案：萌典</a:t>
            </a:r>
            <a:br>
              <a:rPr lang="zh-TW"/>
            </a:br>
            <a:br>
              <a:rPr lang="zh-TW"/>
            </a:br>
            <a:r>
              <a:rPr lang="zh-TW"/>
              <a:t>    - 來源資料</a:t>
            </a:r>
            <a:br>
              <a:rPr lang="zh-TW"/>
            </a:br>
            <a:br>
              <a:rPr lang="zh-TW"/>
            </a:br>
            <a:r>
              <a:rPr lang="zh-TW"/>
              <a:t>    - 實作成果</a:t>
            </a:r>
            <a:br>
              <a:rPr lang="zh-TW"/>
            </a:br>
            <a:br>
              <a:rPr lang="zh-TW"/>
            </a:br>
            <a:r>
              <a:rPr lang="zh-TW"/>
              <a:t>- 從老師這邊取得資料來分析</a:t>
            </a:r>
            <a:br>
              <a:rPr lang="zh-TW"/>
            </a:br>
            <a:br>
              <a:rPr lang="zh-TW"/>
            </a:br>
            <a:r>
              <a:rPr lang="zh-TW"/>
              <a:t>實作課程：</a:t>
            </a:r>
            <a:br>
              <a:rPr lang="zh-TW"/>
            </a:br>
            <a:br>
              <a:rPr lang="zh-TW"/>
            </a:br>
            <a:r>
              <a:rPr lang="zh-TW"/>
              <a:t>- 申請Google帳號</a:t>
            </a:r>
            <a:br>
              <a:rPr lang="zh-TW"/>
            </a:br>
            <a:br>
              <a:rPr lang="zh-TW"/>
            </a:br>
            <a:r>
              <a:rPr lang="zh-TW"/>
              <a:t>- 從老師這邊複製副本</a:t>
            </a:r>
            <a:br>
              <a:rPr lang="zh-TW"/>
            </a:br>
            <a:br>
              <a:rPr lang="zh-TW"/>
            </a:br>
            <a:r>
              <a:rPr lang="zh-TW"/>
              <a:t>- 或是從自己的電腦這邊下載檔案再上傳</a:t>
            </a:r>
            <a:br>
              <a:rPr lang="zh-TW"/>
            </a:br>
            <a:br>
              <a:rPr lang="zh-TW"/>
            </a:br>
            <a:r>
              <a:rPr lang="zh-TW"/>
              <a:t>- 認識資料格式</a:t>
            </a:r>
            <a:br>
              <a:rPr lang="zh-TW"/>
            </a:br>
            <a:br>
              <a:rPr lang="zh-TW"/>
            </a:br>
            <a:r>
              <a:rPr lang="zh-TW"/>
              <a:t>    - 輸入手機號碼</a:t>
            </a:r>
            <a:br>
              <a:rPr lang="zh-TW"/>
            </a:br>
            <a:br>
              <a:rPr lang="zh-TW"/>
            </a:br>
            <a:r>
              <a:rPr lang="zh-TW"/>
              <a:t>- 共用網址</a:t>
            </a:r>
            <a:br>
              <a:rPr lang="zh-TW"/>
            </a:br>
            <a:br>
              <a:rPr lang="zh-TW"/>
            </a:br>
            <a:r>
              <a:rPr lang="zh-TW"/>
              <a:t>實作二</a:t>
            </a:r>
            <a:br>
              <a:rPr lang="zh-TW"/>
            </a:br>
            <a:br>
              <a:rPr lang="zh-TW"/>
            </a:br>
            <a:r>
              <a:rPr lang="zh-TW"/>
              <a:t>- 複製這份資料</a:t>
            </a:r>
            <a:br>
              <a:rPr lang="zh-TW"/>
            </a:br>
            <a:br>
              <a:rPr lang="zh-TW"/>
            </a:br>
            <a:r>
              <a:rPr lang="zh-TW"/>
              <a:t>- 使用篩選功能</a:t>
            </a:r>
            <a:br>
              <a:rPr lang="zh-TW"/>
            </a:br>
            <a:br>
              <a:rPr lang="zh-TW"/>
            </a:br>
            <a:r>
              <a:rPr lang="zh-TW"/>
              <a:t>- 告訴我最大值是那一個</a:t>
            </a:r>
            <a:br>
              <a:rPr lang="zh-TW"/>
            </a:br>
            <a:br>
              <a:rPr lang="zh-TW"/>
            </a:br>
            <a:r>
              <a:rPr lang="zh-TW"/>
              <a:t>- 告訴我某欄位某值總共有幾份</a:t>
            </a:r>
            <a:br>
              <a:rPr lang="zh-TW"/>
            </a:br>
            <a:br>
              <a:rPr lang="zh-TW"/>
            </a:br>
            <a:r>
              <a:rPr lang="zh-TW"/>
              <a:t>- 共用你的網址</a:t>
            </a:r>
            <a:br>
              <a:rPr lang="zh-TW"/>
            </a:br>
            <a:br>
              <a:rPr lang="zh-TW"/>
            </a:br>
            <a:r>
              <a:rPr lang="zh-TW"/>
              <a:t>- 回答學習單並上傳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>
                <a:solidFill>
                  <a:srgbClr val="444444"/>
                </a:solidFill>
              </a:rPr>
              <a:t>https://goo.gl/InY5er</a:t>
            </a:r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http://cendalirit.blogspot.tw/2015/06/blog-post_10.html?m=1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34950" lvl="0" marL="342900" rtl="0" algn="ctr"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[圖片:Apache Log]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問卷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訪談 -&gt; 編碼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https://pixabay.com/zh/%E4%BA%BA%E7%B1%BB-%E5%A4%B4-%E7%94%B7%E5%AD%90-%E7%94%B7-%E9%A2%85%E9%AA%A8-%E5%A4%96%E5%BD%A2-%E9%97%AE%E5%8F%B7-%E6%80%9D%E6%83%B3-%E8%AE%A4%E4%B8%BA-%E8%80%83%E8%99%91-1211468/</a:t>
            </a:r>
            <a:r>
              <a:rPr lang="zh-TW"/>
              <a:t> </a:t>
            </a:r>
          </a:p>
        </p:txBody>
      </p:sp>
      <p:sp>
        <p:nvSpPr>
          <p:cNvPr id="400" name="Shape 40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非結構化資料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|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v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結構化資料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(類別資料/連續資料)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9250" lvl="0" rtl="0">
              <a:lnSpc>
                <a:spcPct val="13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zh-TW" sz="1100">
                <a:solidFill>
                  <a:schemeClr val="dk1"/>
                </a:solidFill>
              </a:rPr>
              <a:t>吳明隆、涂金堂（2006）。</a:t>
            </a:r>
            <a:r>
              <a:rPr i="1" lang="zh-TW" sz="1100">
                <a:solidFill>
                  <a:schemeClr val="dk1"/>
                </a:solidFill>
              </a:rPr>
              <a:t>SPSS與統計應用分析</a:t>
            </a:r>
            <a:r>
              <a:rPr lang="zh-TW" sz="1100">
                <a:solidFill>
                  <a:schemeClr val="dk1"/>
                </a:solidFill>
              </a:rPr>
              <a:t>。臺北市：五南。（ISBN：978-957-11-4173-2）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Pokémon GO Info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Pokémon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 </a:t>
            </a:r>
            <a:r>
              <a:rPr lang="zh-TW" u="sng">
                <a:solidFill>
                  <a:schemeClr val="hlink"/>
                </a:solidFill>
                <a:hlinkClick r:id="rId4"/>
              </a:rPr>
              <a:t>Moves</a:t>
            </a:r>
            <a:r>
              <a:rPr lang="zh-TW"/>
              <a:t> </a:t>
            </a:r>
            <a:r>
              <a:rPr lang="zh-TW" u="sng">
                <a:solidFill>
                  <a:schemeClr val="hlink"/>
                </a:solidFill>
                <a:hlinkClick r:id="rId5"/>
              </a:rPr>
              <a:t>Evolution calculator</a:t>
            </a:r>
            <a:r>
              <a:rPr lang="zh-TW"/>
              <a:t>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IV calculator</a:t>
            </a:r>
            <a:r>
              <a:rPr lang="zh-TW"/>
              <a:t> </a:t>
            </a:r>
            <a:r>
              <a:rPr lang="zh-TW" u="sng">
                <a:solidFill>
                  <a:schemeClr val="hlink"/>
                </a:solidFill>
                <a:hlinkClick r:id="rId7"/>
              </a:rPr>
              <a:t>Catch chance calculator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u="sng">
              <a:solidFill>
                <a:schemeClr val="hlink"/>
              </a:solidFill>
              <a:hlinkClick r:id="rId8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https://tall.life/height-comparison-tool-celebrity-height-difference/</a:t>
            </a:r>
          </a:p>
        </p:txBody>
      </p:sp>
      <p:sp>
        <p:nvSpPr>
          <p:cNvPr id="558" name="Shape 55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做個10題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居住地區：3 (南區)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教師等級：1 (講師)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攝氏溫度：0℃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身高：94.87公分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手機號碼：09123456789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中國圖書分類法：020 (圖書館與資訊科學)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圖書館整體服務滿意程度：</a:t>
            </a:r>
            <a:r>
              <a:rPr lang="zh-TW">
                <a:solidFill>
                  <a:schemeClr val="dk1"/>
                </a:solidFill>
              </a:rPr>
              <a:t>5 </a:t>
            </a:r>
            <a:r>
              <a:rPr lang="zh-TW"/>
              <a:t>(</a:t>
            </a:r>
            <a:r>
              <a:rPr lang="zh-TW">
                <a:solidFill>
                  <a:schemeClr val="dk1"/>
                </a:solidFill>
              </a:rPr>
              <a:t>非常滿意</a:t>
            </a:r>
            <a:r>
              <a:rPr lang="zh-TW"/>
              <a:t>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月收入：22000元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教育程度：1 (國中以下)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婚姻狀態：</a:t>
            </a:r>
            <a:r>
              <a:rPr lang="zh-TW">
                <a:solidFill>
                  <a:schemeClr val="dk1"/>
                </a:solidFill>
              </a:rPr>
              <a:t>1</a:t>
            </a:r>
            <a:r>
              <a:rPr lang="zh-TW"/>
              <a:t> (</a:t>
            </a:r>
            <a:r>
              <a:rPr lang="zh-TW">
                <a:solidFill>
                  <a:schemeClr val="dk1"/>
                </a:solidFill>
              </a:rPr>
              <a:t>未婚</a:t>
            </a:r>
            <a:r>
              <a:rPr lang="zh-TW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http://evctw.wikia.com/wiki/%E5%9C%8B%E9%98%B2%E5%B8%83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D:\Desktop\Dropbox\[READING]\[統計]\統計數字\1. 社會統計有什麼用？.pdf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面對統計數字時，該問的三個問題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敘述調整自</a:t>
            </a:r>
          </a:p>
        </p:txBody>
      </p:sp>
      <p:sp>
        <p:nvSpPr>
          <p:cNvPr id="631" name="Shape 63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0" name="Shape 64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http://data.gov.tw/node/8411</a:t>
            </a:r>
          </a:p>
        </p:txBody>
      </p:sp>
      <p:sp>
        <p:nvSpPr>
          <p:cNvPr id="690" name="Shape 69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0" name="Shape 70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7" name="Shape 75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https://docs.google.com/presentation/d/1AuYQToTCe4X2DcvZCJBDgtXoN53EcDeFXEsa6Ot0k08/edit</a:t>
            </a:r>
            <a:r>
              <a:rPr lang="zh-TW"/>
              <a:t> </a:t>
            </a:r>
          </a:p>
        </p:txBody>
      </p:sp>
      <p:sp>
        <p:nvSpPr>
          <p:cNvPr id="771" name="Shape 77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從老師這邊取得資料來分析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Open Data, Book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Google Speardsheet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同學</a:t>
            </a:r>
          </a:p>
        </p:txBody>
      </p:sp>
      <p:sp>
        <p:nvSpPr>
          <p:cNvPr id="783" name="Shape 78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https://docs.google.com/document/d/1Pqd3y3P66Co18zsAn084cQpWV0pUbCKauPeawMEHw1w/export?format=doc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Word格式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6" name="Shape 82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8" name="Shape 83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6" name="Shape 84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7" name="Shape 86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1" name="Shape 88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4" name="Shape 90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Shape 9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9" name="Shape 91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5" name="Shape 94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8" name="Shape 95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5" name="Shape 97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Shape 9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https://docs.google.com/document/d/1tpPxtIFZl1sJXGMma21uh_F8hygjbTgn7hdR7NOcrSU/edit?usp=sharing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Word格式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https://docs.google.com/document/d/1tpPxtIFZl1sJXGMma21uh_F8hygjbTgn7hdR7NOcrSU/export?format=doc</a:t>
            </a:r>
            <a:r>
              <a:rPr lang="zh-TW"/>
              <a:t> </a:t>
            </a:r>
          </a:p>
        </p:txBody>
      </p:sp>
      <p:sp>
        <p:nvSpPr>
          <p:cNvPr id="983" name="Shape 98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Shape 10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3" name="Shape 100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7" name="Shape 101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4" name="Shape 103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Shape 10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6" name="Shape 104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非結構化資料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|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v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結構化資料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(類別資料/連續資料)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https://goo.gl/photos/cdPNQBqh9LW2jSSYA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34950" lvl="0" marL="342900" rtl="0"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從EXIT取出資料</a:t>
            </a:r>
          </a:p>
          <a:p>
            <a:pPr indent="-234950" lvl="0" marL="342900" rtl="0"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圖片尺寸</a:t>
            </a:r>
          </a:p>
          <a:p>
            <a:pPr indent="-234950" lvl="0" marL="342900" rtl="0"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DPI</a:t>
            </a:r>
          </a:p>
          <a:p>
            <a:pPr indent="-234950" lvl="0" marL="342900" rtl="0"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地理資訊</a:t>
            </a:r>
          </a:p>
          <a:p>
            <a:pPr indent="-234950" lvl="0" marL="342900" rtl="0"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拍照日期</a:t>
            </a:r>
          </a:p>
          <a:p>
            <a:pPr indent="-234950" lvl="0" marL="342900" rtl="0">
              <a:spcBef>
                <a:spcPts val="56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人工智慧辨識: 山櫻花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18.gif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7.jp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7.jp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29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6" name="Shape 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Shape 66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67" name="Shape 6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Shape 6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Shape 69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0" y="3580715"/>
            <a:ext cx="2854558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type="title"/>
          </p:nvPr>
        </p:nvSpPr>
        <p:spPr>
          <a:xfrm>
            <a:off x="3652350" y="169425"/>
            <a:ext cx="50154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5" y="4293096"/>
            <a:ext cx="3347863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80" name="Shape 80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87" name="Shape 87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1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indent="0" lvl="1" marL="457200" marR="0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indent="0" lvl="2" marL="914400" marR="0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indent="0" lvl="3" marL="1371600" marR="0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indent="0" lvl="4" marL="1828800" marR="0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indent="0" lvl="5" marL="2286000" marR="0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indent="0" lvl="6" marL="2743200" marR="0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indent="0" lvl="7" marL="3200400" marR="0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indent="0" lvl="8" marL="3657600" marR="0" rtl="0" algn="l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2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/>
          <p:nvPr>
            <p:ph idx="2" type="pic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 rot="5400000">
            <a:off x="2190750" y="-209550"/>
            <a:ext cx="4876799" cy="819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 rot="5400000">
            <a:off x="4824412" y="2424112"/>
            <a:ext cx="5753100" cy="20478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 rot="5400000">
            <a:off x="652462" y="452437"/>
            <a:ext cx="5753100" cy="5991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838200" y="571500"/>
            <a:ext cx="7162799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7" name="Shape 127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4"/>
            <a:ext cx="8781376" cy="48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5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5" y="5608775"/>
            <a:ext cx="633000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Shape 134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4"/>
            <a:ext cx="8781376" cy="48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Shape 142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6" y="5608774"/>
            <a:ext cx="523241" cy="5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0" cy="91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630237" y="365125"/>
            <a:ext cx="7886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65" name="Shape 16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67" name="Shape 167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Shape 175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176" name="Shape 17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Shape 17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Shape 17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0" y="3580715"/>
            <a:ext cx="2854558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>
            <p:ph type="title"/>
          </p:nvPr>
        </p:nvSpPr>
        <p:spPr>
          <a:xfrm>
            <a:off x="3652350" y="169425"/>
            <a:ext cx="50154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83" name="Shape 18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89" name="Shape 18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0" cy="91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9" name="Shape 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1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630237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887787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8" name="Shape 208"/>
          <p:cNvSpPr txBox="1"/>
          <p:nvPr>
            <p:ph idx="2" type="body"/>
          </p:nvPr>
        </p:nvSpPr>
        <p:spPr>
          <a:xfrm>
            <a:off x="630237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209" name="Shape 209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630237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3" name="Shape 213"/>
          <p:cNvSpPr/>
          <p:nvPr>
            <p:ph idx="2" type="pic"/>
          </p:nvPr>
        </p:nvSpPr>
        <p:spPr>
          <a:xfrm>
            <a:off x="3887787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30237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20" name="Shape 220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9" name="Shape 229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31" name="Shape 231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8" name="Shape 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7" name="Shape 47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629945" y="2439815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334777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5" name="Shape 55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4" type="subTitle"/>
          </p:nvPr>
        </p:nvSpPr>
        <p:spPr>
          <a:xfrm>
            <a:off x="335011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5" type="body"/>
          </p:nvPr>
        </p:nvSpPr>
        <p:spPr>
          <a:xfrm>
            <a:off x="607102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6" type="subTitle"/>
          </p:nvPr>
        </p:nvSpPr>
        <p:spPr>
          <a:xfrm>
            <a:off x="607336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3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1" name="Shape 1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hyperlink" Target="http://codepen.io/pulipuli/full/vyjZK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Relationship Id="rId4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51.png"/><Relationship Id="rId6" Type="http://schemas.openxmlformats.org/officeDocument/2006/relationships/hyperlink" Target="https://pokemon.gameinfo.io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9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gif"/><Relationship Id="rId4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ata.taipei/" TargetMode="External"/><Relationship Id="rId10" Type="http://schemas.openxmlformats.org/officeDocument/2006/relationships/hyperlink" Target="http://data.gov.tw" TargetMode="External"/><Relationship Id="rId13" Type="http://schemas.openxmlformats.org/officeDocument/2006/relationships/hyperlink" Target="http://data.tycg.gov.tw/" TargetMode="External"/><Relationship Id="rId12" Type="http://schemas.openxmlformats.org/officeDocument/2006/relationships/hyperlink" Target="http://data.ntpc.gov.tw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ata.worldbank.org/" TargetMode="External"/><Relationship Id="rId4" Type="http://schemas.openxmlformats.org/officeDocument/2006/relationships/hyperlink" Target="http://data.gov" TargetMode="External"/><Relationship Id="rId9" Type="http://schemas.openxmlformats.org/officeDocument/2006/relationships/hyperlink" Target="http://data.overheid.nl" TargetMode="External"/><Relationship Id="rId15" Type="http://schemas.openxmlformats.org/officeDocument/2006/relationships/hyperlink" Target="http://data.tainan.gov.tw/" TargetMode="External"/><Relationship Id="rId14" Type="http://schemas.openxmlformats.org/officeDocument/2006/relationships/hyperlink" Target="http://data.taichung.gov.tw/" TargetMode="External"/><Relationship Id="rId17" Type="http://schemas.openxmlformats.org/officeDocument/2006/relationships/hyperlink" Target="http://cloud.culture.tw/opendata/" TargetMode="External"/><Relationship Id="rId16" Type="http://schemas.openxmlformats.org/officeDocument/2006/relationships/hyperlink" Target="http://data.kaohsiung.gov.tw/Opendata/" TargetMode="External"/><Relationship Id="rId5" Type="http://schemas.openxmlformats.org/officeDocument/2006/relationships/hyperlink" Target="http://data.gov.uk" TargetMode="External"/><Relationship Id="rId6" Type="http://schemas.openxmlformats.org/officeDocument/2006/relationships/hyperlink" Target="http://data.gov.au" TargetMode="External"/><Relationship Id="rId7" Type="http://schemas.openxmlformats.org/officeDocument/2006/relationships/hyperlink" Target="http://data.gc.ca" TargetMode="External"/><Relationship Id="rId8" Type="http://schemas.openxmlformats.org/officeDocument/2006/relationships/hyperlink" Target="http://data.norge.no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70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68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image" Target="../media/image74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68.gif"/><Relationship Id="rId5" Type="http://schemas.openxmlformats.org/officeDocument/2006/relationships/image" Target="../media/image77.png"/><Relationship Id="rId6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Relationship Id="rId7" Type="http://schemas.openxmlformats.org/officeDocument/2006/relationships/image" Target="../media/image72.gif"/><Relationship Id="rId8" Type="http://schemas.openxmlformats.org/officeDocument/2006/relationships/image" Target="../media/image8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0.png"/><Relationship Id="rId4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ocs.google.com/spreadsheets/d/1jh7xbF6auv9gijmcAacft1nr6MVMoDbHRXEOKo2-LNU/edit?usp=sharing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ccounts.google.com/SignUp?hl=zh-TW" TargetMode="External"/><Relationship Id="rId4" Type="http://schemas.openxmlformats.org/officeDocument/2006/relationships/image" Target="../media/image8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png"/><Relationship Id="rId4" Type="http://schemas.openxmlformats.org/officeDocument/2006/relationships/image" Target="../media/image8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5.png"/><Relationship Id="rId4" Type="http://schemas.openxmlformats.org/officeDocument/2006/relationships/image" Target="../media/image8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Relationship Id="rId4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docs.google.com/spreadsheets/d/1jh7xbF6auv9gijmcAacft1nr6MVMoDbHRXEOKo2-LNU/edit?usp=sharing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41.jp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subTitle"/>
          </p:nvPr>
        </p:nvSpPr>
        <p:spPr>
          <a:xfrm>
            <a:off x="2059925" y="5665375"/>
            <a:ext cx="5817300" cy="6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布丁布丁吃布丁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b="1" lang="zh-TW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</p:txBody>
      </p:sp>
      <p:sp>
        <p:nvSpPr>
          <p:cNvPr id="238" name="Shape 238"/>
          <p:cNvSpPr txBox="1"/>
          <p:nvPr>
            <p:ph type="ctrTitle"/>
          </p:nvPr>
        </p:nvSpPr>
        <p:spPr>
          <a:xfrm>
            <a:off x="599675" y="5019100"/>
            <a:ext cx="7904100" cy="53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0" lang="zh-TW" sz="2400"/>
              <a:t>巨量資料探勘與統計應用 W03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chemeClr val="accent1"/>
                </a:solidFill>
              </a:rPr>
              <a:t>資料的來源與形態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 rotWithShape="1">
          <a:blip r:embed="rId3">
            <a:alphaModFix amt="29000"/>
          </a:blip>
          <a:srcRect b="0" l="26169" r="629" t="0"/>
          <a:stretch/>
        </p:blipFill>
        <p:spPr>
          <a:xfrm>
            <a:off x="630250" y="2519024"/>
            <a:ext cx="378509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000"/>
              <a:t>兄弟們！來！來！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000"/>
              <a:t>來和他們一拼！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000"/>
              <a:t>憑我們有這一身，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000"/>
              <a:t>　我們有這雙腕，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000"/>
              <a:t>休怕他毒氣、機關槍！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000"/>
              <a:t>休怕他飛機、炸裂彈！</a:t>
            </a:r>
          </a:p>
          <a:p>
            <a:pPr lvl="0">
              <a:spcBef>
                <a:spcPts val="0"/>
              </a:spcBef>
              <a:buNone/>
            </a:pPr>
            <a:r>
              <a:rPr lang="zh-TW" sz="2000"/>
              <a:t>來！和他們一拼！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algn="r">
              <a:spcBef>
                <a:spcPts val="0"/>
              </a:spcBef>
              <a:buNone/>
            </a:pPr>
            <a:r>
              <a:rPr lang="zh-TW" sz="2000"/>
              <a:t>──賴和《南國哀歌》</a:t>
            </a:r>
          </a:p>
        </p:txBody>
      </p:sp>
      <p:sp>
        <p:nvSpPr>
          <p:cNvPr id="367" name="Shape 3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轉換非結構化資料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文字型資料</a:t>
            </a:r>
          </a:p>
        </p:txBody>
      </p:sp>
      <p:sp>
        <p:nvSpPr>
          <p:cNvPr id="368" name="Shape 36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1000"/>
              </a:spcBef>
            </a:pPr>
            <a:r>
              <a:rPr lang="zh-TW"/>
              <a:t>字數：46個字</a:t>
            </a:r>
          </a:p>
          <a:p>
            <a:pPr indent="-228600" lvl="0" marL="457200">
              <a:spcBef>
                <a:spcPts val="1000"/>
              </a:spcBef>
            </a:pPr>
            <a:r>
              <a:rPr lang="zh-TW"/>
              <a:t>單字種類：26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zh-TW"/>
              <a:t>標點符號計算：</a:t>
            </a:r>
          </a:p>
          <a:p>
            <a:pPr indent="-228600" lvl="1" marL="914400" rtl="0">
              <a:spcBef>
                <a:spcPts val="1000"/>
              </a:spcBef>
            </a:pPr>
            <a:r>
              <a:rPr lang="zh-TW"/>
              <a:t>！: 8個</a:t>
            </a:r>
          </a:p>
          <a:p>
            <a:pPr indent="-228600" lvl="1" marL="914400" rtl="0">
              <a:spcBef>
                <a:spcPts val="1000"/>
              </a:spcBef>
            </a:pPr>
            <a:r>
              <a:rPr lang="zh-TW"/>
              <a:t>，: 2</a:t>
            </a:r>
            <a:r>
              <a:rPr lang="zh-TW">
                <a:solidFill>
                  <a:schemeClr val="dk1"/>
                </a:solidFill>
              </a:rPr>
              <a:t>個</a:t>
            </a:r>
          </a:p>
          <a:p>
            <a:pPr indent="-228600" lvl="1" marL="914400">
              <a:spcBef>
                <a:spcPts val="1000"/>
              </a:spcBef>
            </a:pPr>
            <a:r>
              <a:rPr lang="zh-TW"/>
              <a:t>、：2個</a:t>
            </a:r>
          </a:p>
        </p:txBody>
      </p:sp>
      <p:sp>
        <p:nvSpPr>
          <p:cNvPr id="369" name="Shape 3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70" name="Shape 370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>
                <a:solidFill>
                  <a:srgbClr val="FF0000"/>
                </a:solidFill>
              </a:rPr>
              <a:t>非結構化資料</a:t>
            </a:r>
          </a:p>
        </p:txBody>
      </p:sp>
      <p:sp>
        <p:nvSpPr>
          <p:cNvPr id="371" name="Shape 371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結構化資料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137150" y="6553200"/>
            <a:ext cx="55986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文字量化工具：</a:t>
            </a:r>
            <a:r>
              <a:rPr lang="zh-TW" u="sng">
                <a:solidFill>
                  <a:srgbClr val="FFFFFF"/>
                </a:solidFill>
                <a:hlinkClick r:id="rId4"/>
              </a:rPr>
              <a:t>http://codepen.io/pulipuli/full/vyjZKo/</a:t>
            </a:r>
            <a:r>
              <a:rPr lang="zh-TW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73" name="Shape 373"/>
          <p:cNvSpPr/>
          <p:nvPr/>
        </p:nvSpPr>
        <p:spPr>
          <a:xfrm>
            <a:off x="5392875" y="2032450"/>
            <a:ext cx="349200" cy="350100"/>
          </a:xfrm>
          <a:prstGeom prst="cube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374" name="Shape 374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轉換非結構化資料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文字型資料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30275" y="3802999"/>
            <a:ext cx="8073300" cy="12900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0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192.168.11.99 - root [06/Mar/2017:22:25:25 +0800] "PROPFIND /owncloud/remote.php/webdav/GoogleDrive/proxmox/template/ HTTP/1.1" 207 2551 "-" "davfs2/1.4.6 neon/0.29.6"</a:t>
            </a:r>
          </a:p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83" name="Shape 383"/>
          <p:cNvSpPr txBox="1"/>
          <p:nvPr>
            <p:ph idx="3" type="subTitle"/>
          </p:nvPr>
        </p:nvSpPr>
        <p:spPr>
          <a:xfrm>
            <a:off x="629325" y="1871825"/>
            <a:ext cx="75255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0000"/>
                </a:solidFill>
              </a:rPr>
              <a:t>半</a:t>
            </a:r>
            <a:r>
              <a:rPr lang="zh-TW">
                <a:solidFill>
                  <a:srgbClr val="FF0000"/>
                </a:solidFill>
              </a:rPr>
              <a:t>結構化資料</a:t>
            </a:r>
            <a:r>
              <a:rPr lang="zh-TW"/>
              <a:t>：Apache</a:t>
            </a:r>
            <a:r>
              <a:rPr lang="zh-TW"/>
              <a:t>網頁伺服器的連線記錄</a:t>
            </a:r>
          </a:p>
        </p:txBody>
      </p:sp>
      <p:sp>
        <p:nvSpPr>
          <p:cNvPr id="384" name="Shape 384"/>
          <p:cNvSpPr/>
          <p:nvPr/>
        </p:nvSpPr>
        <p:spPr>
          <a:xfrm>
            <a:off x="710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cxnSp>
        <p:nvCxnSpPr>
          <p:cNvPr id="385" name="Shape 385"/>
          <p:cNvCxnSpPr/>
          <p:nvPr/>
        </p:nvCxnSpPr>
        <p:spPr>
          <a:xfrm>
            <a:off x="706475" y="4600399"/>
            <a:ext cx="7175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6" name="Shape 386"/>
          <p:cNvCxnSpPr/>
          <p:nvPr/>
        </p:nvCxnSpPr>
        <p:spPr>
          <a:xfrm>
            <a:off x="5798125" y="5836225"/>
            <a:ext cx="2083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7" name="Shape 387"/>
          <p:cNvSpPr txBox="1"/>
          <p:nvPr/>
        </p:nvSpPr>
        <p:spPr>
          <a:xfrm>
            <a:off x="5835525" y="5303525"/>
            <a:ext cx="1957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0000"/>
                </a:solidFill>
              </a:rPr>
              <a:t>   造訪網址</a:t>
            </a:r>
          </a:p>
        </p:txBody>
      </p:sp>
      <p:sp>
        <p:nvSpPr>
          <p:cNvPr id="388" name="Shape 388"/>
          <p:cNvSpPr/>
          <p:nvPr/>
        </p:nvSpPr>
        <p:spPr>
          <a:xfrm>
            <a:off x="7881875" y="4600400"/>
            <a:ext cx="362125" cy="1243810"/>
          </a:xfrm>
          <a:custGeom>
            <a:pathLst>
              <a:path extrusionOk="0" h="40898" w="14485">
                <a:moveTo>
                  <a:pt x="0" y="0"/>
                </a:moveTo>
                <a:cubicBezTo>
                  <a:pt x="2410" y="3491"/>
                  <a:pt x="14297" y="14131"/>
                  <a:pt x="14464" y="20948"/>
                </a:cubicBezTo>
                <a:cubicBezTo>
                  <a:pt x="14630" y="27764"/>
                  <a:pt x="3241" y="37573"/>
                  <a:pt x="997" y="4089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389" name="Shape 389"/>
          <p:cNvCxnSpPr/>
          <p:nvPr/>
        </p:nvCxnSpPr>
        <p:spPr>
          <a:xfrm>
            <a:off x="706475" y="4213849"/>
            <a:ext cx="1625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0" name="Shape 390"/>
          <p:cNvCxnSpPr/>
          <p:nvPr/>
        </p:nvCxnSpPr>
        <p:spPr>
          <a:xfrm>
            <a:off x="3129750" y="4213850"/>
            <a:ext cx="2544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1" name="Shape 391"/>
          <p:cNvCxnSpPr/>
          <p:nvPr/>
        </p:nvCxnSpPr>
        <p:spPr>
          <a:xfrm>
            <a:off x="706475" y="3546575"/>
            <a:ext cx="1438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2" name="Shape 392"/>
          <p:cNvSpPr txBox="1"/>
          <p:nvPr/>
        </p:nvSpPr>
        <p:spPr>
          <a:xfrm>
            <a:off x="732287" y="3013875"/>
            <a:ext cx="135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0000"/>
                </a:solidFill>
              </a:rPr>
              <a:t>來源IP</a:t>
            </a:r>
          </a:p>
        </p:txBody>
      </p:sp>
      <p:sp>
        <p:nvSpPr>
          <p:cNvPr id="393" name="Shape 393"/>
          <p:cNvSpPr/>
          <p:nvPr/>
        </p:nvSpPr>
        <p:spPr>
          <a:xfrm flipH="1">
            <a:off x="349150" y="3546579"/>
            <a:ext cx="362125" cy="684223"/>
          </a:xfrm>
          <a:custGeom>
            <a:pathLst>
              <a:path extrusionOk="0" h="40898" w="14485">
                <a:moveTo>
                  <a:pt x="0" y="0"/>
                </a:moveTo>
                <a:cubicBezTo>
                  <a:pt x="2410" y="3491"/>
                  <a:pt x="14297" y="14131"/>
                  <a:pt x="14464" y="20948"/>
                </a:cubicBezTo>
                <a:cubicBezTo>
                  <a:pt x="14630" y="27764"/>
                  <a:pt x="3241" y="37573"/>
                  <a:pt x="997" y="4089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394" name="Shape 394"/>
          <p:cNvCxnSpPr/>
          <p:nvPr/>
        </p:nvCxnSpPr>
        <p:spPr>
          <a:xfrm>
            <a:off x="3663150" y="3546575"/>
            <a:ext cx="1957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5" name="Shape 395"/>
          <p:cNvSpPr txBox="1"/>
          <p:nvPr/>
        </p:nvSpPr>
        <p:spPr>
          <a:xfrm>
            <a:off x="3698283" y="3013875"/>
            <a:ext cx="1838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0000"/>
                </a:solidFill>
              </a:rPr>
              <a:t>造訪時間</a:t>
            </a:r>
          </a:p>
        </p:txBody>
      </p:sp>
      <p:sp>
        <p:nvSpPr>
          <p:cNvPr id="396" name="Shape 396"/>
          <p:cNvSpPr/>
          <p:nvPr/>
        </p:nvSpPr>
        <p:spPr>
          <a:xfrm>
            <a:off x="5597550" y="3546575"/>
            <a:ext cx="161761" cy="684223"/>
          </a:xfrm>
          <a:custGeom>
            <a:pathLst>
              <a:path extrusionOk="0" h="40898" w="14485">
                <a:moveTo>
                  <a:pt x="0" y="0"/>
                </a:moveTo>
                <a:cubicBezTo>
                  <a:pt x="2410" y="3491"/>
                  <a:pt x="14297" y="14131"/>
                  <a:pt x="14464" y="20948"/>
                </a:cubicBezTo>
                <a:cubicBezTo>
                  <a:pt x="14630" y="27764"/>
                  <a:pt x="3241" y="37573"/>
                  <a:pt x="997" y="4089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[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997" y="2656575"/>
            <a:ext cx="3098050" cy="34158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轉換非結構化資料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思想</a:t>
            </a:r>
            <a:r>
              <a:rPr lang="zh-TW"/>
              <a:t>型資料</a:t>
            </a:r>
          </a:p>
        </p:txBody>
      </p:sp>
      <p:sp>
        <p:nvSpPr>
          <p:cNvPr id="405" name="Shape 405"/>
          <p:cNvSpPr txBox="1"/>
          <p:nvPr>
            <p:ph idx="2" type="body"/>
          </p:nvPr>
        </p:nvSpPr>
        <p:spPr>
          <a:xfrm>
            <a:off x="4251950" y="2439825"/>
            <a:ext cx="4551300" cy="403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您覺得本堂課對您來說好懂嗎？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我完全聽不懂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有點難懂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還可以聽懂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容易理解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太簡單了，你在小看我嗎？</a:t>
            </a:r>
          </a:p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cxnSp>
        <p:nvCxnSpPr>
          <p:cNvPr id="407" name="Shape 407"/>
          <p:cNvCxnSpPr>
            <a:endCxn id="408" idx="0"/>
          </p:cNvCxnSpPr>
          <p:nvPr/>
        </p:nvCxnSpPr>
        <p:spPr>
          <a:xfrm flipH="1">
            <a:off x="2506300" y="3516150"/>
            <a:ext cx="49800" cy="6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9" name="Shape 40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0000"/>
                </a:solidFill>
              </a:rPr>
              <a:t>非結構化資料</a:t>
            </a:r>
          </a:p>
        </p:txBody>
      </p:sp>
      <p:sp>
        <p:nvSpPr>
          <p:cNvPr id="410" name="Shape 41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結構化資料</a:t>
            </a:r>
          </a:p>
        </p:txBody>
      </p:sp>
      <p:sp>
        <p:nvSpPr>
          <p:cNvPr id="411" name="Shape 411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412" name="Shape 412"/>
          <p:cNvSpPr/>
          <p:nvPr/>
        </p:nvSpPr>
        <p:spPr>
          <a:xfrm>
            <a:off x="5392875" y="2032450"/>
            <a:ext cx="349200" cy="350100"/>
          </a:xfrm>
          <a:prstGeom prst="cube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413" name="Shape 413"/>
          <p:cNvSpPr/>
          <p:nvPr/>
        </p:nvSpPr>
        <p:spPr>
          <a:xfrm>
            <a:off x="4364175" y="2729375"/>
            <a:ext cx="1471500" cy="3906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問卷調查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4294967295"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如何定義約會？</a:t>
            </a:r>
          </a:p>
        </p:txBody>
      </p:sp>
      <p:sp>
        <p:nvSpPr>
          <p:cNvPr id="420" name="Shape 4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636" y="1413224"/>
            <a:ext cx="5081626" cy="508164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/>
        </p:nvSpPr>
        <p:spPr>
          <a:xfrm>
            <a:off x="0" y="6553200"/>
            <a:ext cx="3764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理系が恋に落ちたので証明してみた</a:t>
            </a:r>
          </a:p>
        </p:txBody>
      </p:sp>
      <p:grpSp>
        <p:nvGrpSpPr>
          <p:cNvPr id="423" name="Shape 423"/>
          <p:cNvGrpSpPr/>
          <p:nvPr/>
        </p:nvGrpSpPr>
        <p:grpSpPr>
          <a:xfrm>
            <a:off x="6247025" y="1413225"/>
            <a:ext cx="2743200" cy="785700"/>
            <a:chOff x="6247025" y="1413225"/>
            <a:chExt cx="2743200" cy="785700"/>
          </a:xfrm>
        </p:grpSpPr>
        <p:sp>
          <p:nvSpPr>
            <p:cNvPr id="424" name="Shape 424"/>
            <p:cNvSpPr/>
            <p:nvPr/>
          </p:nvSpPr>
          <p:spPr>
            <a:xfrm>
              <a:off x="6247025" y="1413225"/>
              <a:ext cx="2743200" cy="785700"/>
            </a:xfrm>
            <a:prstGeom prst="wedgeRoundRectCallout">
              <a:avLst>
                <a:gd fmla="val -54855" name="adj1"/>
                <a:gd fmla="val 81720" name="adj2"/>
                <a:gd fmla="val 0" name="adj3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r">
                <a:spcBef>
                  <a:spcPts val="0"/>
                </a:spcBef>
                <a:buNone/>
              </a:pPr>
              <a:r>
                <a:rPr b="1" lang="zh-TW" sz="2600"/>
                <a:t>非結構化資料</a:t>
              </a:r>
            </a:p>
          </p:txBody>
        </p:sp>
        <p:sp>
          <p:nvSpPr>
            <p:cNvPr id="425" name="Shape 425"/>
            <p:cNvSpPr/>
            <p:nvPr/>
          </p:nvSpPr>
          <p:spPr>
            <a:xfrm>
              <a:off x="6327275" y="1610775"/>
              <a:ext cx="448800" cy="390600"/>
            </a:xfrm>
            <a:prstGeom prst="cloudCallout">
              <a:avLst>
                <a:gd fmla="val 58356" name="adj1"/>
                <a:gd fmla="val 37007" name="adj2"/>
              </a:avLst>
            </a:prstGeom>
            <a:solidFill>
              <a:srgbClr val="980000"/>
            </a:solidFill>
            <a:ln cap="flat" cmpd="sng" w="1905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sz="2400">
                  <a:solidFill>
                    <a:srgbClr val="FFFFFF"/>
                  </a:solidFill>
                </a:rPr>
                <a:t>?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4294967295"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如何定義約會？</a:t>
            </a:r>
          </a:p>
        </p:txBody>
      </p:sp>
      <p:sp>
        <p:nvSpPr>
          <p:cNvPr id="432" name="Shape 4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1245636" y="1413224"/>
            <a:ext cx="5081626" cy="5081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/>
        </p:nvSpPr>
        <p:spPr>
          <a:xfrm>
            <a:off x="0" y="6553200"/>
            <a:ext cx="3764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理系が恋に落ちたので証明してみた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975" y="1627312"/>
            <a:ext cx="6920456" cy="471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Shape 436"/>
          <p:cNvGrpSpPr/>
          <p:nvPr/>
        </p:nvGrpSpPr>
        <p:grpSpPr>
          <a:xfrm>
            <a:off x="6184675" y="5465675"/>
            <a:ext cx="2743200" cy="785700"/>
            <a:chOff x="6184675" y="5465675"/>
            <a:chExt cx="2743200" cy="785700"/>
          </a:xfrm>
        </p:grpSpPr>
        <p:sp>
          <p:nvSpPr>
            <p:cNvPr id="437" name="Shape 437"/>
            <p:cNvSpPr/>
            <p:nvPr/>
          </p:nvSpPr>
          <p:spPr>
            <a:xfrm>
              <a:off x="6184675" y="5465675"/>
              <a:ext cx="2743200" cy="785700"/>
            </a:xfrm>
            <a:prstGeom prst="wedgeRoundRectCallout">
              <a:avLst>
                <a:gd fmla="val -43637" name="adj1"/>
                <a:gd fmla="val -87037" name="adj2"/>
                <a:gd fmla="val 0" name="adj3"/>
              </a:avLst>
            </a:prstGeom>
            <a:solidFill>
              <a:srgbClr val="FFFFFF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2600"/>
                <a:t>    結構化資料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6327275" y="5683475"/>
              <a:ext cx="349200" cy="350100"/>
            </a:xfrm>
            <a:prstGeom prst="cube">
              <a:avLst>
                <a:gd fmla="val 25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sz="2400">
                  <a:solidFill>
                    <a:srgbClr val="FFFFFF"/>
                  </a:solidFill>
                </a:rPr>
                <a:t>!</a:t>
              </a:r>
            </a:p>
          </p:txBody>
        </p:sp>
      </p:grpSp>
      <p:sp>
        <p:nvSpPr>
          <p:cNvPr id="439" name="Shape 439"/>
          <p:cNvSpPr/>
          <p:nvPr/>
        </p:nvSpPr>
        <p:spPr>
          <a:xfrm>
            <a:off x="268175" y="1340950"/>
            <a:ext cx="2564700" cy="960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日誌法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Diary Ｍethods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非結構化資料 → 結構化資料</a:t>
            </a: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descr="slide 問號圖"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775" y="3472000"/>
            <a:ext cx="3092275" cy="309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Shape 448"/>
          <p:cNvGrpSpPr/>
          <p:nvPr/>
        </p:nvGrpSpPr>
        <p:grpSpPr>
          <a:xfrm>
            <a:off x="1985000" y="2112859"/>
            <a:ext cx="3840600" cy="2424374"/>
            <a:chOff x="2727900" y="2649009"/>
            <a:chExt cx="3840600" cy="2424374"/>
          </a:xfrm>
        </p:grpSpPr>
        <p:cxnSp>
          <p:nvCxnSpPr>
            <p:cNvPr id="449" name="Shape 449"/>
            <p:cNvCxnSpPr>
              <a:stCxn id="450" idx="2"/>
              <a:endCxn id="451" idx="0"/>
            </p:cNvCxnSpPr>
            <p:nvPr/>
          </p:nvCxnSpPr>
          <p:spPr>
            <a:xfrm>
              <a:off x="4648200" y="3299109"/>
              <a:ext cx="0" cy="1124100"/>
            </a:xfrm>
            <a:prstGeom prst="straightConnector1">
              <a:avLst/>
            </a:prstGeom>
            <a:noFill/>
            <a:ln cap="flat" cmpd="sng" w="76200">
              <a:solidFill>
                <a:srgbClr val="EA9999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450" name="Shape 450"/>
            <p:cNvSpPr/>
            <p:nvPr/>
          </p:nvSpPr>
          <p:spPr>
            <a:xfrm>
              <a:off x="2727900" y="2649009"/>
              <a:ext cx="3840600" cy="650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2400"/>
                <a:t>非結構化資料</a:t>
              </a:r>
            </a:p>
          </p:txBody>
        </p:sp>
        <p:sp>
          <p:nvSpPr>
            <p:cNvPr id="451" name="Shape 451"/>
            <p:cNvSpPr/>
            <p:nvPr/>
          </p:nvSpPr>
          <p:spPr>
            <a:xfrm>
              <a:off x="2727900" y="4423283"/>
              <a:ext cx="3840600" cy="650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r">
                <a:spcBef>
                  <a:spcPts val="0"/>
                </a:spcBef>
                <a:buNone/>
              </a:pPr>
              <a:r>
                <a:rPr b="1" lang="zh-TW" sz="2400"/>
                <a:t>結構化資料(類別/連續)</a:t>
              </a:r>
            </a:p>
          </p:txBody>
        </p:sp>
        <p:sp>
          <p:nvSpPr>
            <p:cNvPr id="452" name="Shape 452"/>
            <p:cNvSpPr/>
            <p:nvPr/>
          </p:nvSpPr>
          <p:spPr>
            <a:xfrm>
              <a:off x="2914950" y="4573275"/>
              <a:ext cx="349200" cy="350100"/>
            </a:xfrm>
            <a:prstGeom prst="cube">
              <a:avLst>
                <a:gd fmla="val 25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sz="2400">
                  <a:solidFill>
                    <a:srgbClr val="FFFFFF"/>
                  </a:solidFill>
                </a:rPr>
                <a:t>!</a:t>
              </a:r>
            </a:p>
          </p:txBody>
        </p:sp>
        <p:sp>
          <p:nvSpPr>
            <p:cNvPr id="453" name="Shape 453"/>
            <p:cNvSpPr/>
            <p:nvPr/>
          </p:nvSpPr>
          <p:spPr>
            <a:xfrm>
              <a:off x="2865150" y="2797950"/>
              <a:ext cx="448800" cy="390600"/>
            </a:xfrm>
            <a:prstGeom prst="cloudCallout">
              <a:avLst>
                <a:gd fmla="val 58356" name="adj1"/>
                <a:gd fmla="val 37007" name="adj2"/>
              </a:avLst>
            </a:prstGeom>
            <a:solidFill>
              <a:srgbClr val="980000"/>
            </a:solidFill>
            <a:ln cap="flat" cmpd="sng" w="19050">
              <a:solidFill>
                <a:srgbClr val="F4CC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sz="2400">
                  <a:solidFill>
                    <a:srgbClr val="FFFFFF"/>
                  </a:solidFill>
                </a:rPr>
                <a:t>?</a:t>
              </a:r>
            </a:p>
          </p:txBody>
        </p:sp>
      </p:grpSp>
      <p:sp>
        <p:nvSpPr>
          <p:cNvPr id="454" name="Shape 454"/>
          <p:cNvSpPr/>
          <p:nvPr/>
        </p:nvSpPr>
        <p:spPr>
          <a:xfrm rot="-8100000">
            <a:off x="5079839" y="5195599"/>
            <a:ext cx="759432" cy="45905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 txBox="1"/>
          <p:nvPr/>
        </p:nvSpPr>
        <p:spPr>
          <a:xfrm>
            <a:off x="4276900" y="2866025"/>
            <a:ext cx="15486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原始資料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3668600" y="4709425"/>
            <a:ext cx="2157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/>
              <a:t>可分析的資料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資料的類型：結構化資料</a:t>
            </a:r>
          </a:p>
        </p:txBody>
      </p:sp>
      <p:sp>
        <p:nvSpPr>
          <p:cNvPr id="463" name="Shape 463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2.</a:t>
            </a:r>
          </a:p>
        </p:txBody>
      </p:sp>
      <p:sp>
        <p:nvSpPr>
          <p:cNvPr id="464" name="Shape 4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可分析的最小單位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結構化資料的</a:t>
            </a:r>
            <a:r>
              <a:rPr lang="zh-TW"/>
              <a:t>類型</a:t>
            </a:r>
          </a:p>
        </p:txBody>
      </p:sp>
      <p:sp>
        <p:nvSpPr>
          <p:cNvPr id="471" name="Shape 4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72" name="Shape 472"/>
          <p:cNvSpPr txBox="1"/>
          <p:nvPr>
            <p:ph idx="3" type="subTitle"/>
          </p:nvPr>
        </p:nvSpPr>
        <p:spPr>
          <a:xfrm>
            <a:off x="579450" y="2256550"/>
            <a:ext cx="19143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C</a:t>
            </a:r>
            <a:r>
              <a:rPr lang="zh-TW"/>
              <a:t>類別資料</a:t>
            </a:r>
          </a:p>
        </p:txBody>
      </p:sp>
      <p:sp>
        <p:nvSpPr>
          <p:cNvPr id="473" name="Shape 473"/>
          <p:cNvSpPr txBox="1"/>
          <p:nvPr>
            <p:ph idx="4" type="subTitle"/>
          </p:nvPr>
        </p:nvSpPr>
        <p:spPr>
          <a:xfrm>
            <a:off x="604507" y="4325450"/>
            <a:ext cx="19143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N</a:t>
            </a:r>
            <a:r>
              <a:rPr lang="zh-TW"/>
              <a:t>連續資料</a:t>
            </a:r>
          </a:p>
        </p:txBody>
      </p:sp>
      <p:sp>
        <p:nvSpPr>
          <p:cNvPr id="474" name="Shape 474"/>
          <p:cNvSpPr/>
          <p:nvPr/>
        </p:nvSpPr>
        <p:spPr>
          <a:xfrm>
            <a:off x="3279375" y="3257250"/>
            <a:ext cx="2274300" cy="6483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2400"/>
              <a:t>次序</a:t>
            </a:r>
            <a:r>
              <a:rPr b="1" lang="zh-TW" sz="2400">
                <a:solidFill>
                  <a:schemeClr val="dk1"/>
                </a:solidFill>
              </a:rPr>
              <a:t>變項</a:t>
            </a:r>
          </a:p>
        </p:txBody>
      </p:sp>
      <p:sp>
        <p:nvSpPr>
          <p:cNvPr id="475" name="Shape 475"/>
          <p:cNvSpPr/>
          <p:nvPr/>
        </p:nvSpPr>
        <p:spPr>
          <a:xfrm>
            <a:off x="3279375" y="2222800"/>
            <a:ext cx="2274300" cy="648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類別變項</a:t>
            </a:r>
          </a:p>
        </p:txBody>
      </p:sp>
      <p:sp>
        <p:nvSpPr>
          <p:cNvPr id="476" name="Shape 476"/>
          <p:cNvSpPr/>
          <p:nvPr/>
        </p:nvSpPr>
        <p:spPr>
          <a:xfrm>
            <a:off x="3279375" y="4291700"/>
            <a:ext cx="2274300" cy="6483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等距變項</a:t>
            </a:r>
          </a:p>
        </p:txBody>
      </p:sp>
      <p:sp>
        <p:nvSpPr>
          <p:cNvPr id="477" name="Shape 477"/>
          <p:cNvSpPr/>
          <p:nvPr/>
        </p:nvSpPr>
        <p:spPr>
          <a:xfrm>
            <a:off x="3279375" y="5326150"/>
            <a:ext cx="2274300" cy="6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比率變項</a:t>
            </a:r>
          </a:p>
        </p:txBody>
      </p:sp>
      <p:cxnSp>
        <p:nvCxnSpPr>
          <p:cNvPr id="478" name="Shape 478"/>
          <p:cNvCxnSpPr/>
          <p:nvPr/>
        </p:nvCxnSpPr>
        <p:spPr>
          <a:xfrm>
            <a:off x="3279375" y="4150850"/>
            <a:ext cx="514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9" name="Shape 479"/>
          <p:cNvSpPr txBox="1"/>
          <p:nvPr/>
        </p:nvSpPr>
        <p:spPr>
          <a:xfrm>
            <a:off x="5885400" y="2222800"/>
            <a:ext cx="2346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600"/>
              <a:t>低階資料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5885400" y="5326150"/>
            <a:ext cx="2405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/>
              <a:t>高</a:t>
            </a:r>
            <a:r>
              <a:rPr lang="zh-TW" sz="3600"/>
              <a:t>階資料</a:t>
            </a:r>
          </a:p>
        </p:txBody>
      </p:sp>
      <p:cxnSp>
        <p:nvCxnSpPr>
          <p:cNvPr id="481" name="Shape 481"/>
          <p:cNvCxnSpPr>
            <a:endCxn id="475" idx="1"/>
          </p:cNvCxnSpPr>
          <p:nvPr/>
        </p:nvCxnSpPr>
        <p:spPr>
          <a:xfrm>
            <a:off x="2493675" y="2546950"/>
            <a:ext cx="785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2" name="Shape 482"/>
          <p:cNvCxnSpPr>
            <a:stCxn id="473" idx="3"/>
            <a:endCxn id="474" idx="1"/>
          </p:cNvCxnSpPr>
          <p:nvPr/>
        </p:nvCxnSpPr>
        <p:spPr>
          <a:xfrm flipH="1" rot="10800000">
            <a:off x="2518807" y="3581450"/>
            <a:ext cx="760500" cy="1034400"/>
          </a:xfrm>
          <a:prstGeom prst="bentConnector3">
            <a:avLst>
              <a:gd fmla="val 5000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3" name="Shape 483"/>
          <p:cNvCxnSpPr>
            <a:stCxn id="473" idx="3"/>
            <a:endCxn id="477" idx="1"/>
          </p:cNvCxnSpPr>
          <p:nvPr/>
        </p:nvCxnSpPr>
        <p:spPr>
          <a:xfrm>
            <a:off x="2518807" y="4615850"/>
            <a:ext cx="760500" cy="1034400"/>
          </a:xfrm>
          <a:prstGeom prst="bentConnector3">
            <a:avLst>
              <a:gd fmla="val 5000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4" name="Shape 484"/>
          <p:cNvCxnSpPr>
            <a:stCxn id="473" idx="3"/>
            <a:endCxn id="476" idx="1"/>
          </p:cNvCxnSpPr>
          <p:nvPr/>
        </p:nvCxnSpPr>
        <p:spPr>
          <a:xfrm>
            <a:off x="2518807" y="4615850"/>
            <a:ext cx="760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85" name="Shape 485"/>
          <p:cNvSpPr txBox="1"/>
          <p:nvPr/>
        </p:nvSpPr>
        <p:spPr>
          <a:xfrm>
            <a:off x="5885400" y="4677850"/>
            <a:ext cx="2405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000"/>
              <a:t>較多資訊可供分析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5885400" y="2871100"/>
            <a:ext cx="2405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000"/>
              <a:t>較少資訊可供分析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</a:rPr>
              <a:t>Categorical Variable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類別變項</a:t>
            </a:r>
          </a:p>
        </p:txBody>
      </p:sp>
      <p:sp>
        <p:nvSpPr>
          <p:cNvPr id="493" name="Shape 49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1778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533400" y="1791150"/>
            <a:ext cx="48534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類別變項=名義尺度、名目尺度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將測量對象依性質</a:t>
            </a:r>
            <a:r>
              <a:rPr b="1" lang="zh-TW" u="sng">
                <a:solidFill>
                  <a:srgbClr val="FF0000"/>
                </a:solidFill>
              </a:rPr>
              <a:t>分組</a:t>
            </a:r>
          </a:p>
          <a:p>
            <a:pPr indent="-228600" lvl="1" marL="914400" rtl="0">
              <a:lnSpc>
                <a:spcPct val="150000"/>
              </a:lnSpc>
              <a:spcBef>
                <a:spcPts val="560"/>
              </a:spcBef>
            </a:pPr>
            <a:r>
              <a:rPr lang="zh-TW">
                <a:solidFill>
                  <a:schemeClr val="dk1"/>
                </a:solidFill>
              </a:rPr>
              <a:t>有時候會以數值表示</a:t>
            </a:r>
          </a:p>
          <a:p>
            <a:pPr indent="-228600" lvl="1" marL="914400" rtl="0">
              <a:lnSpc>
                <a:spcPct val="150000"/>
              </a:lnSpc>
              <a:spcBef>
                <a:spcPts val="560"/>
              </a:spcBef>
              <a:buClr>
                <a:schemeClr val="dk1"/>
              </a:buClr>
            </a:pPr>
            <a:r>
              <a:rPr lang="zh-TW">
                <a:solidFill>
                  <a:schemeClr val="dk1"/>
                </a:solidFill>
              </a:rPr>
              <a:t>常常具有互斥的特性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居住地區：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北區(1) / 中區(2) </a:t>
            </a:r>
            <a:br>
              <a:rPr lang="zh-TW"/>
            </a:br>
            <a:r>
              <a:rPr lang="zh-TW"/>
              <a:t>/ 南區(3) / 東區(4)</a:t>
            </a: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350" y="1975775"/>
            <a:ext cx="2209399" cy="415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574" y="3205825"/>
            <a:ext cx="1591050" cy="25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Ordinal Variable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次序變項</a:t>
            </a:r>
          </a:p>
        </p:txBody>
      </p:sp>
      <p:sp>
        <p:nvSpPr>
          <p:cNvPr id="504" name="Shape 5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zh-TW"/>
              <a:t>次序變項=順序變項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</a:pPr>
            <a:r>
              <a:rPr lang="zh-TW"/>
              <a:t>將測量對象依性質分組之外，還可以排列</a:t>
            </a:r>
            <a:r>
              <a:rPr b="1" lang="zh-TW" u="sng">
                <a:solidFill>
                  <a:srgbClr val="FF0000"/>
                </a:solidFill>
              </a:rPr>
              <a:t>大小順序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</a:pPr>
            <a:r>
              <a:rPr lang="zh-TW"/>
              <a:t>不同的數值代表之間有大小關係</a:t>
            </a:r>
          </a:p>
          <a:p>
            <a:pPr indent="-228600" lvl="1" marL="914400">
              <a:lnSpc>
                <a:spcPct val="100000"/>
              </a:lnSpc>
              <a:spcBef>
                <a:spcPts val="0"/>
              </a:spcBef>
            </a:pPr>
            <a:r>
              <a:rPr lang="zh-TW"/>
              <a:t>可做大小</a:t>
            </a:r>
            <a:r>
              <a:rPr lang="zh-TW" u="sng"/>
              <a:t>比較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zh-TW"/>
              <a:t>教師等級：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</a:pPr>
            <a:r>
              <a:rPr lang="zh-TW"/>
              <a:t>教授 (4) / 副教授 (3)</a:t>
            </a:r>
            <a:br>
              <a:rPr lang="zh-TW"/>
            </a:br>
            <a:r>
              <a:rPr lang="zh-TW"/>
              <a:t>/ 助理教授 (2) </a:t>
            </a:r>
            <a:br>
              <a:rPr lang="zh-TW"/>
            </a:br>
            <a:r>
              <a:rPr lang="zh-TW"/>
              <a:t>/ 講師 (1)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zh-TW"/>
              <a:t>滿意度</a:t>
            </a:r>
          </a:p>
        </p:txBody>
      </p:sp>
      <p:sp>
        <p:nvSpPr>
          <p:cNvPr id="506" name="Shape 506"/>
          <p:cNvSpPr/>
          <p:nvPr/>
        </p:nvSpPr>
        <p:spPr>
          <a:xfrm>
            <a:off x="4588625" y="5717925"/>
            <a:ext cx="935100" cy="466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5559550" y="5411161"/>
            <a:ext cx="935100" cy="77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6530475" y="5121671"/>
            <a:ext cx="935100" cy="1062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7501400" y="4875400"/>
            <a:ext cx="935100" cy="1309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0" name="Shape 5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884" y="3762650"/>
            <a:ext cx="776575" cy="19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1405" y="2110025"/>
            <a:ext cx="1041040" cy="2765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4601100" y="3289875"/>
            <a:ext cx="838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講師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6477500" y="2221037"/>
            <a:ext cx="1242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副教授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7602825" y="1791150"/>
            <a:ext cx="838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教授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4637075" y="5785725"/>
            <a:ext cx="838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5608000" y="5453625"/>
            <a:ext cx="838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6578925" y="5174750"/>
            <a:ext cx="838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7549850" y="4875400"/>
            <a:ext cx="8382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4</a:t>
            </a: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6">
            <a:alphaModFix/>
          </a:blip>
          <a:srcRect b="0" l="62046" r="0" t="25501"/>
          <a:stretch/>
        </p:blipFill>
        <p:spPr>
          <a:xfrm>
            <a:off x="6477496" y="2650934"/>
            <a:ext cx="1041050" cy="238191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5406100" y="2431637"/>
            <a:ext cx="1242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助理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教授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資料的類型：非結構化資料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資料的類型：結構化資料</a:t>
            </a:r>
          </a:p>
          <a:p>
            <a:pPr indent="-228600" lvl="1" marL="914400">
              <a:lnSpc>
                <a:spcPct val="150000"/>
              </a:lnSpc>
              <a:spcBef>
                <a:spcPts val="0"/>
              </a:spcBef>
            </a:pPr>
            <a:r>
              <a:rPr lang="zh-TW"/>
              <a:t>測驗：辨識資料的類型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資料的來源：開放資料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實作：取得Google試算表資料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實作：排序與篩選資料</a:t>
            </a:r>
          </a:p>
        </p:txBody>
      </p:sp>
      <p:sp>
        <p:nvSpPr>
          <p:cNvPr id="245" name="Shape 2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課程大綱</a:t>
            </a: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Ordinal Variable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次序變項</a:t>
            </a:r>
          </a:p>
        </p:txBody>
      </p:sp>
      <p:sp>
        <p:nvSpPr>
          <p:cNvPr id="527" name="Shape 5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28" name="Shape 528"/>
          <p:cNvSpPr/>
          <p:nvPr/>
        </p:nvSpPr>
        <p:spPr>
          <a:xfrm>
            <a:off x="1002162" y="5693001"/>
            <a:ext cx="1892700" cy="466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3495882" y="5386239"/>
            <a:ext cx="1892700" cy="77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6212828" y="5096750"/>
            <a:ext cx="1892700" cy="1062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 txBox="1"/>
          <p:nvPr/>
        </p:nvSpPr>
        <p:spPr>
          <a:xfrm>
            <a:off x="1100227" y="5760801"/>
            <a:ext cx="1696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3593947" y="5428702"/>
            <a:ext cx="1696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6310893" y="5149828"/>
            <a:ext cx="1696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3</a:t>
            </a: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62" y="3441474"/>
            <a:ext cx="2319325" cy="23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518" y="2832021"/>
            <a:ext cx="2493441" cy="249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8963" y="2209399"/>
            <a:ext cx="2940424" cy="294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/>
          <p:nvPr/>
        </p:nvSpPr>
        <p:spPr>
          <a:xfrm>
            <a:off x="1002175" y="2955200"/>
            <a:ext cx="1455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傑尼龜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593950" y="2433025"/>
            <a:ext cx="1455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卡咪</a:t>
            </a:r>
            <a:r>
              <a:rPr b="1" lang="zh-TW" sz="2400">
                <a:solidFill>
                  <a:schemeClr val="dk2"/>
                </a:solidFill>
              </a:rPr>
              <a:t>龜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6431200" y="1810400"/>
            <a:ext cx="14559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水箭</a:t>
            </a:r>
            <a:r>
              <a:rPr b="1" lang="zh-TW" sz="2400">
                <a:solidFill>
                  <a:schemeClr val="dk2"/>
                </a:solidFill>
              </a:rPr>
              <a:t>龜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0" y="6596100"/>
            <a:ext cx="4536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Pokémon GO</a:t>
            </a:r>
            <a:r>
              <a:rPr lang="zh-TW">
                <a:solidFill>
                  <a:srgbClr val="FFFFFF"/>
                </a:solidFill>
              </a:rPr>
              <a:t> </a:t>
            </a:r>
            <a:r>
              <a:rPr lang="zh-TW" u="sng">
                <a:solidFill>
                  <a:srgbClr val="FFFFFF"/>
                </a:solidFill>
                <a:hlinkClick r:id="rId6"/>
              </a:rPr>
              <a:t>https://pokemon.gameinfo.io/</a:t>
            </a:r>
            <a:r>
              <a:rPr lang="zh-TW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</a:rPr>
              <a:t>Interval Variable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等距變項</a:t>
            </a:r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等距變項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利用具有</a:t>
            </a:r>
            <a:r>
              <a:rPr b="1" lang="zh-TW" u="sng">
                <a:solidFill>
                  <a:srgbClr val="FF0000"/>
                </a:solidFill>
              </a:rPr>
              <a:t>單位</a:t>
            </a:r>
            <a:r>
              <a:rPr lang="zh-TW"/>
              <a:t>的量尺進行程度的測量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各數值代表具有</a:t>
            </a:r>
            <a:br>
              <a:rPr lang="zh-TW"/>
            </a:br>
            <a:r>
              <a:rPr b="1" lang="zh-TW" u="sng">
                <a:solidFill>
                  <a:srgbClr val="FF0000"/>
                </a:solidFill>
              </a:rPr>
              <a:t>固定距離</a:t>
            </a:r>
            <a:r>
              <a:rPr lang="zh-TW">
                <a:solidFill>
                  <a:schemeClr val="dk1"/>
                </a:solidFill>
              </a:rPr>
              <a:t>意義的</a:t>
            </a:r>
            <a:r>
              <a:rPr lang="zh-TW"/>
              <a:t>程度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可進行數學</a:t>
            </a:r>
            <a:r>
              <a:rPr lang="zh-TW" u="sng"/>
              <a:t>加減</a:t>
            </a:r>
            <a:r>
              <a:rPr lang="zh-TW"/>
              <a:t>計算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溫度(單位：攝氏)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20℃與10℃的差</a:t>
            </a:r>
            <a:br>
              <a:rPr lang="zh-TW"/>
            </a:br>
            <a:r>
              <a:rPr lang="zh-TW"/>
              <a:t>= 30℃與20℃的差</a:t>
            </a:r>
          </a:p>
          <a:p>
            <a:pPr indent="-228600" lvl="1" marL="914400">
              <a:lnSpc>
                <a:spcPct val="115000"/>
              </a:lnSpc>
              <a:spcBef>
                <a:spcPts val="0"/>
              </a:spcBef>
            </a:pPr>
            <a:r>
              <a:rPr lang="zh-TW"/>
              <a:t>※尚未考慮絕對零度</a:t>
            </a:r>
          </a:p>
        </p:txBody>
      </p:sp>
      <p:sp>
        <p:nvSpPr>
          <p:cNvPr id="548" name="Shape 54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 b="0" l="84772" r="0" t="0"/>
          <a:stretch/>
        </p:blipFill>
        <p:spPr>
          <a:xfrm>
            <a:off x="5349225" y="1791149"/>
            <a:ext cx="1327144" cy="47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/>
          <p:nvPr/>
        </p:nvSpPr>
        <p:spPr>
          <a:xfrm>
            <a:off x="6583675" y="3341700"/>
            <a:ext cx="299400" cy="336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6583675" y="3005100"/>
            <a:ext cx="299400" cy="336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 txBox="1"/>
          <p:nvPr/>
        </p:nvSpPr>
        <p:spPr>
          <a:xfrm>
            <a:off x="7020100" y="3304200"/>
            <a:ext cx="1808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chemeClr val="accent2"/>
                </a:solidFill>
              </a:rPr>
              <a:t>相差10℃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7020100" y="2967600"/>
            <a:ext cx="1808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>
                <a:solidFill>
                  <a:schemeClr val="accent2"/>
                </a:solidFill>
              </a:rPr>
              <a:t>相差10℃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Ratio Variable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比率</a:t>
            </a:r>
            <a:r>
              <a:rPr lang="zh-TW"/>
              <a:t>變項</a:t>
            </a:r>
          </a:p>
        </p:txBody>
      </p:sp>
      <p:sp>
        <p:nvSpPr>
          <p:cNvPr id="561" name="Shape 561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1778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533400" y="1791150"/>
            <a:ext cx="4324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比率變項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利用具有單位的量尺，並以0為起點進行測量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各數值代表具有一定</a:t>
            </a:r>
            <a:br>
              <a:rPr lang="zh-TW"/>
            </a:br>
            <a:r>
              <a:rPr b="1" lang="zh-TW" u="sng">
                <a:solidFill>
                  <a:srgbClr val="FF0000"/>
                </a:solidFill>
              </a:rPr>
              <a:t>比例</a:t>
            </a:r>
            <a:r>
              <a:rPr lang="zh-TW"/>
              <a:t>意義的程度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可做數學</a:t>
            </a:r>
            <a:r>
              <a:rPr lang="zh-TW" u="sng"/>
              <a:t>乘除</a:t>
            </a:r>
            <a:r>
              <a:rPr lang="zh-TW"/>
              <a:t>計算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身高(單位：公分)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180是120的1.5倍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120是60的2倍</a:t>
            </a:r>
          </a:p>
        </p:txBody>
      </p:sp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925" y="2880350"/>
            <a:ext cx="3312625" cy="3527724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Shape 565"/>
          <p:cNvSpPr txBox="1"/>
          <p:nvPr/>
        </p:nvSpPr>
        <p:spPr>
          <a:xfrm>
            <a:off x="4857900" y="2880350"/>
            <a:ext cx="1932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1800">
                <a:solidFill>
                  <a:schemeClr val="dk2"/>
                </a:solidFill>
              </a:rPr>
              <a:t>Lebron James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202</a:t>
            </a:r>
            <a:r>
              <a:rPr lang="zh-TW" sz="2400">
                <a:solidFill>
                  <a:schemeClr val="dk2"/>
                </a:solidFill>
              </a:rPr>
              <a:t>公分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6628400" y="2248925"/>
            <a:ext cx="19326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chemeClr val="dk2"/>
                </a:solidFill>
              </a:rPr>
              <a:t>北美野人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249公分</a:t>
            </a:r>
          </a:p>
        </p:txBody>
      </p:sp>
      <p:sp>
        <p:nvSpPr>
          <p:cNvPr id="567" name="Shape 567"/>
          <p:cNvSpPr/>
          <p:nvPr/>
        </p:nvSpPr>
        <p:spPr>
          <a:xfrm>
            <a:off x="5710850" y="4937750"/>
            <a:ext cx="1725900" cy="561000"/>
          </a:xfrm>
          <a:prstGeom prst="leftRightArrow">
            <a:avLst>
              <a:gd fmla="val 55543" name="adj1"/>
              <a:gd fmla="val 50000" name="adj2"/>
            </a:avLst>
          </a:prstGeom>
          <a:solidFill>
            <a:schemeClr val="dk2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1.23倍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74" name="Shape 5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結構化資料的類型</a:t>
            </a:r>
          </a:p>
        </p:txBody>
      </p:sp>
      <p:graphicFrame>
        <p:nvGraphicFramePr>
          <p:cNvPr id="575" name="Shape 575"/>
          <p:cNvGraphicFramePr/>
          <p:nvPr/>
        </p:nvGraphicFramePr>
        <p:xfrm>
          <a:off x="865900" y="247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{A565E4F6-9BC4-4C92-AD47-09C8F409C46F}</a:tableStyleId>
              </a:tblPr>
              <a:tblGrid>
                <a:gridCol w="1178625"/>
                <a:gridCol w="965350"/>
                <a:gridCol w="1643550"/>
                <a:gridCol w="1768725"/>
                <a:gridCol w="1232875"/>
                <a:gridCol w="13101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可分類</a:t>
                      </a:r>
                      <a:br>
                        <a:rPr lang="zh-TW" sz="1800"/>
                      </a:br>
                      <a:r>
                        <a:rPr lang="zh-TW" sz="1800"/>
                        <a:t>資料</a:t>
                      </a: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有順序關係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可比較大小</a:t>
                      </a: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固定</a:t>
                      </a:r>
                      <a:r>
                        <a:rPr lang="zh-TW" sz="1800"/>
                        <a:t>距離&amp;</a:t>
                      </a:r>
                      <a:r>
                        <a:rPr lang="zh-TW" sz="1800"/>
                        <a:t>強度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加減運算</a:t>
                      </a: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絕對原點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乘除運算</a:t>
                      </a: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舉例</a:t>
                      </a: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類別</a:t>
                      </a:r>
                      <a:r>
                        <a:rPr lang="zh-TW" sz="1800"/>
                        <a:t>變項</a:t>
                      </a: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38761D"/>
                          </a:solidFill>
                        </a:rPr>
                        <a:t>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性別, 種族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次序</a:t>
                      </a: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變項</a:t>
                      </a: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38761D"/>
                          </a:solidFill>
                        </a:rPr>
                        <a:t>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38761D"/>
                          </a:solidFill>
                        </a:rPr>
                        <a:t>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社經地位, 教育程度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等距</a:t>
                      </a: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變項</a:t>
                      </a: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38761D"/>
                          </a:solidFill>
                        </a:rPr>
                        <a:t>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38761D"/>
                          </a:solidFill>
                        </a:rPr>
                        <a:t>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38761D"/>
                          </a:solidFill>
                        </a:rPr>
                        <a:t>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X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溫度, 滿意度</a:t>
                      </a: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比率</a:t>
                      </a: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變項</a:t>
                      </a:r>
                    </a:p>
                  </a:txBody>
                  <a:tcPr marT="91425" marB="91425" marR="91425" marL="91425" anchor="ctr"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38761D"/>
                          </a:solidFill>
                        </a:rPr>
                        <a:t>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38761D"/>
                          </a:solidFill>
                        </a:rPr>
                        <a:t>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38761D"/>
                          </a:solidFill>
                        </a:rPr>
                        <a:t>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38761D"/>
                          </a:solidFill>
                        </a:rPr>
                        <a:t>O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身高, 體重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576" name="Shape 576"/>
          <p:cNvSpPr/>
          <p:nvPr/>
        </p:nvSpPr>
        <p:spPr>
          <a:xfrm>
            <a:off x="842450" y="3241975"/>
            <a:ext cx="8099400" cy="49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842450" y="5212100"/>
            <a:ext cx="8099400" cy="55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667775" y="5989375"/>
            <a:ext cx="2880300" cy="744000"/>
          </a:xfrm>
          <a:prstGeom prst="wedgeRoundRectCallout">
            <a:avLst>
              <a:gd fmla="val -25564" name="adj1"/>
              <a:gd fmla="val -8911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600"/>
              <a:t>連續資料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Numberic Data</a:t>
            </a:r>
          </a:p>
        </p:txBody>
      </p:sp>
      <p:sp>
        <p:nvSpPr>
          <p:cNvPr id="579" name="Shape 579"/>
          <p:cNvSpPr/>
          <p:nvPr/>
        </p:nvSpPr>
        <p:spPr>
          <a:xfrm>
            <a:off x="667775" y="1675075"/>
            <a:ext cx="2880300" cy="744000"/>
          </a:xfrm>
          <a:prstGeom prst="wedgeRoundRectCallout">
            <a:avLst>
              <a:gd fmla="val -15800" name="adj1"/>
              <a:gd fmla="val 13714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600"/>
              <a:t>類別</a:t>
            </a:r>
            <a:r>
              <a:rPr b="1" lang="zh-TW" sz="2600"/>
              <a:t>資料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000"/>
              <a:t>Categorical </a:t>
            </a:r>
            <a:r>
              <a:rPr lang="zh-TW" sz="2000"/>
              <a:t>Data</a:t>
            </a:r>
          </a:p>
        </p:txBody>
      </p:sp>
      <p:sp>
        <p:nvSpPr>
          <p:cNvPr id="580" name="Shape 580"/>
          <p:cNvSpPr/>
          <p:nvPr/>
        </p:nvSpPr>
        <p:spPr>
          <a:xfrm>
            <a:off x="7365875" y="6309690"/>
            <a:ext cx="866100" cy="3701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A5BA1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/>
              <a:t>   </a:t>
            </a:r>
            <a:r>
              <a:rPr b="1" lang="zh-TW"/>
              <a:t>考試</a:t>
            </a:r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025" y="6212324"/>
            <a:ext cx="524499" cy="5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625" y="2820834"/>
            <a:ext cx="4656849" cy="3574296"/>
          </a:xfrm>
          <a:prstGeom prst="rect">
            <a:avLst/>
          </a:prstGeom>
          <a:noFill/>
          <a:ln cap="flat" cmpd="sng" w="38100">
            <a:solidFill>
              <a:srgbClr val="A5BA1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88" name="Shape 588"/>
          <p:cNvSpPr txBox="1"/>
          <p:nvPr>
            <p:ph idx="1" type="body"/>
          </p:nvPr>
        </p:nvSpPr>
        <p:spPr>
          <a:xfrm>
            <a:off x="2892825" y="1597900"/>
            <a:ext cx="61401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u="sng">
                <a:solidFill>
                  <a:srgbClr val="0000FF"/>
                </a:solidFill>
              </a:rPr>
              <a:t>W03-a. 測驗：辨識資料的類型</a:t>
            </a:r>
          </a:p>
        </p:txBody>
      </p:sp>
      <p:sp>
        <p:nvSpPr>
          <p:cNvPr id="589" name="Shape 589"/>
          <p:cNvSpPr txBox="1"/>
          <p:nvPr>
            <p:ph type="title"/>
          </p:nvPr>
        </p:nvSpPr>
        <p:spPr>
          <a:xfrm>
            <a:off x="3652350" y="169425"/>
            <a:ext cx="50154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辨識資料的類型</a:t>
            </a:r>
          </a:p>
        </p:txBody>
      </p:sp>
      <p:sp>
        <p:nvSpPr>
          <p:cNvPr id="590" name="Shape 5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91" name="Shape 591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上機啦!</a:t>
            </a:r>
          </a:p>
        </p:txBody>
      </p:sp>
      <p:sp>
        <p:nvSpPr>
          <p:cNvPr id="592" name="Shape 592"/>
          <p:cNvSpPr/>
          <p:nvPr/>
        </p:nvSpPr>
        <p:spPr>
          <a:xfrm>
            <a:off x="7365875" y="6309690"/>
            <a:ext cx="866100" cy="3701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A5BA1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/>
              <a:t>   考試</a:t>
            </a:r>
          </a:p>
        </p:txBody>
      </p:sp>
      <p:pic>
        <p:nvPicPr>
          <p:cNvPr id="593" name="Shape 5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025" y="6212324"/>
            <a:ext cx="524499" cy="5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資料的來源：開放資料</a:t>
            </a:r>
          </a:p>
        </p:txBody>
      </p:sp>
      <p:sp>
        <p:nvSpPr>
          <p:cNvPr id="600" name="Shape 60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3.</a:t>
            </a:r>
          </a:p>
        </p:txBody>
      </p:sp>
      <p:sp>
        <p:nvSpPr>
          <p:cNvPr id="601" name="Shape 6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08" name="Shape 6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資料的來源</a:t>
            </a:r>
          </a:p>
        </p:txBody>
      </p:sp>
      <p:sp>
        <p:nvSpPr>
          <p:cNvPr id="609" name="Shape 60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一手資料</a:t>
            </a:r>
          </a:p>
        </p:txBody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實驗設計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問卷調查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zh-TW"/>
              <a:t>觀察</a:t>
            </a:r>
          </a:p>
        </p:txBody>
      </p:sp>
      <p:sp>
        <p:nvSpPr>
          <p:cNvPr id="611" name="Shape 611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0000"/>
              </a:buClr>
            </a:pPr>
            <a:r>
              <a:rPr b="1" lang="zh-TW">
                <a:solidFill>
                  <a:srgbClr val="FF0000"/>
                </a:solidFill>
              </a:rPr>
              <a:t>政府發佈的統計報告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期刊發表文章、書籍的數據或圖表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</a:pPr>
            <a:r>
              <a:rPr lang="zh-TW"/>
              <a:t>網頁即時資訊</a:t>
            </a:r>
          </a:p>
        </p:txBody>
      </p:sp>
      <p:sp>
        <p:nvSpPr>
          <p:cNvPr id="612" name="Shape 612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>
                <a:solidFill>
                  <a:srgbClr val="FF0000"/>
                </a:solidFill>
              </a:rPr>
              <a:t>二手資料(次級資料)</a:t>
            </a:r>
          </a:p>
        </p:txBody>
      </p:sp>
      <p:pic>
        <p:nvPicPr>
          <p:cNvPr id="613" name="Shape 613"/>
          <p:cNvPicPr preferRelativeResize="0"/>
          <p:nvPr/>
        </p:nvPicPr>
        <p:blipFill rotWithShape="1">
          <a:blip r:embed="rId3">
            <a:alphaModFix/>
          </a:blip>
          <a:srcRect b="0" l="34501" r="2892" t="0"/>
          <a:stretch/>
        </p:blipFill>
        <p:spPr>
          <a:xfrm>
            <a:off x="1299024" y="4143500"/>
            <a:ext cx="2429225" cy="24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Shape 614"/>
          <p:cNvSpPr txBox="1"/>
          <p:nvPr/>
        </p:nvSpPr>
        <p:spPr>
          <a:xfrm rot="-899979">
            <a:off x="532251" y="4675921"/>
            <a:ext cx="2206998" cy="7233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讓我好好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    觀察</a:t>
            </a:r>
            <a:r>
              <a:rPr lang="zh-TW">
                <a:solidFill>
                  <a:schemeClr val="dk1"/>
                </a:solidFill>
              </a:rPr>
              <a:t>觀察</a:t>
            </a:r>
            <a:r>
              <a:rPr lang="zh-TW"/>
              <a:t>你~</a:t>
            </a:r>
          </a:p>
        </p:txBody>
      </p:sp>
      <p:pic>
        <p:nvPicPr>
          <p:cNvPr id="615" name="Shape 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525" y="4318148"/>
            <a:ext cx="3132250" cy="2055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Shape 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42340"/>
            <a:ext cx="9144001" cy="261566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Shape 6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623" name="Shape 6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25" y="601275"/>
            <a:ext cx="474345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4">
            <a:off x="5842739" y="1006181"/>
            <a:ext cx="1934716" cy="260861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Shape 625"/>
          <p:cNvSpPr/>
          <p:nvPr/>
        </p:nvSpPr>
        <p:spPr>
          <a:xfrm>
            <a:off x="860375" y="6309350"/>
            <a:ext cx="5972700" cy="37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4389125" y="3478875"/>
            <a:ext cx="710700" cy="9600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 txBox="1"/>
          <p:nvPr/>
        </p:nvSpPr>
        <p:spPr>
          <a:xfrm>
            <a:off x="1222000" y="3478875"/>
            <a:ext cx="3030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800"/>
              <a:t>網路爬蟲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取得資料的注意事項</a:t>
            </a:r>
          </a:p>
        </p:txBody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b="1" lang="zh-TW"/>
              <a:t>資料是誰產生的？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所有的資料都有原始產生者</a:t>
            </a:r>
          </a:p>
          <a:p>
            <a:pPr indent="-228600" lvl="1" marL="914400">
              <a:lnSpc>
                <a:spcPct val="115000"/>
              </a:lnSpc>
              <a:spcBef>
                <a:spcPts val="0"/>
              </a:spcBef>
            </a:pPr>
            <a:r>
              <a:rPr lang="zh-TW"/>
              <a:t>有時候來自個人，有時候來自政府大型組織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b="1" lang="zh-TW"/>
              <a:t>資料的產生目的為何？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通常</a:t>
            </a:r>
            <a:r>
              <a:rPr lang="zh-TW">
                <a:solidFill>
                  <a:schemeClr val="dk1"/>
                </a:solidFill>
              </a:rPr>
              <a:t>產生者</a:t>
            </a:r>
            <a:r>
              <a:rPr lang="zh-TW"/>
              <a:t>會基於某些動機提供資料</a:t>
            </a:r>
          </a:p>
          <a:p>
            <a:pPr indent="-228600" lvl="1" marL="914400">
              <a:lnSpc>
                <a:spcPct val="115000"/>
              </a:lnSpc>
              <a:spcBef>
                <a:spcPts val="0"/>
              </a:spcBef>
            </a:pPr>
            <a:r>
              <a:rPr lang="zh-TW"/>
              <a:t>許多</a:t>
            </a:r>
            <a:r>
              <a:rPr lang="zh-TW">
                <a:solidFill>
                  <a:schemeClr val="dk1"/>
                </a:solidFill>
              </a:rPr>
              <a:t>產生者</a:t>
            </a:r>
            <a:r>
              <a:rPr lang="zh-TW"/>
              <a:t>仰賴資料來說服民眾、滿足外界觀感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b="1" lang="zh-TW"/>
              <a:t>資料的產生過程為何？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資料產生、統計結果的正確性取決於資料蒐集與計算的過程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隨意主觀猜測 vs. 謹慎隨機取樣</a:t>
            </a:r>
          </a:p>
        </p:txBody>
      </p:sp>
      <p:sp>
        <p:nvSpPr>
          <p:cNvPr id="635" name="Shape 6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650" y="336275"/>
            <a:ext cx="910100" cy="9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開放資料的定義</a:t>
            </a:r>
          </a:p>
        </p:txBody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476250" y="1783075"/>
            <a:ext cx="552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可</a:t>
            </a:r>
            <a:r>
              <a:rPr lang="zh-TW"/>
              <a:t>取得的公開資料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提供人們、公司，以及組織使用於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</a:pPr>
            <a:r>
              <a:rPr lang="zh-TW"/>
              <a:t>創立新事業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</a:pPr>
            <a:r>
              <a:rPr lang="zh-TW"/>
              <a:t>分析形態與趨勢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作出資料導向決策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解決複雜問題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開放資料的主要來源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科學研究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政府機關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企業公司</a:t>
            </a:r>
          </a:p>
          <a:p>
            <a:pPr indent="0" lvl="0" marL="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45" name="Shape 645"/>
          <p:cNvSpPr txBox="1"/>
          <p:nvPr/>
        </p:nvSpPr>
        <p:spPr>
          <a:xfrm>
            <a:off x="2680850" y="399025"/>
            <a:ext cx="23316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Open Data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99750" y="6596150"/>
            <a:ext cx="42768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Gurin, 開放資料大商機 (2015)</a:t>
            </a:r>
          </a:p>
        </p:txBody>
      </p:sp>
      <p:pic>
        <p:nvPicPr>
          <p:cNvPr id="647" name="Shape 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4000" y="3304296"/>
            <a:ext cx="4817850" cy="320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53" name="Shape 253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資料的類型：非結構化資料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1.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Memorandum on Open Data Policy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開放資料政策</a:t>
            </a:r>
          </a:p>
        </p:txBody>
      </p:sp>
      <p:sp>
        <p:nvSpPr>
          <p:cNvPr id="654" name="Shape 654"/>
          <p:cNvSpPr txBox="1"/>
          <p:nvPr>
            <p:ph idx="1" type="body"/>
          </p:nvPr>
        </p:nvSpPr>
        <p:spPr>
          <a:xfrm>
            <a:off x="2219500" y="1783075"/>
            <a:ext cx="64479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/>
              <a:t>2013年</a:t>
            </a:r>
            <a:r>
              <a:rPr lang="zh-TW"/>
              <a:t>美國總統歐巴馬頒佈「開放資料政策」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b="1" lang="zh-TW">
                <a:solidFill>
                  <a:schemeClr val="dk2"/>
                </a:solidFill>
              </a:rPr>
              <a:t>開放公眾使用</a:t>
            </a:r>
            <a:r>
              <a:rPr lang="zh-TW"/>
              <a:t>。政府機構必須開放資料，除非涉及隱私、機密、安全性或其他限制。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b="1" lang="zh-TW">
                <a:solidFill>
                  <a:schemeClr val="dk2"/>
                </a:solidFill>
              </a:rPr>
              <a:t>易用</a:t>
            </a:r>
            <a:r>
              <a:rPr lang="zh-TW"/>
              <a:t>。能</a:t>
            </a:r>
            <a:r>
              <a:rPr lang="zh-TW" u="sng"/>
              <a:t>方便擷取</a:t>
            </a:r>
            <a:r>
              <a:rPr lang="zh-TW"/>
              <a:t>、下載、索引及搜尋。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b="1" lang="zh-TW">
                <a:solidFill>
                  <a:schemeClr val="dk2"/>
                </a:solidFill>
              </a:rPr>
              <a:t>充分說明</a:t>
            </a:r>
            <a:r>
              <a:rPr lang="zh-TW"/>
              <a:t>。幫助使用者應用此資料。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b="1" lang="zh-TW">
                <a:solidFill>
                  <a:schemeClr val="dk2"/>
                </a:solidFill>
              </a:rPr>
              <a:t>可再使用</a:t>
            </a:r>
            <a:r>
              <a:rPr lang="zh-TW"/>
              <a:t>。</a:t>
            </a:r>
            <a:r>
              <a:rPr lang="zh-TW" u="sng"/>
              <a:t>開放授權</a:t>
            </a:r>
            <a:r>
              <a:rPr lang="zh-TW"/>
              <a:t>，供無限制使用。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b="1" lang="zh-TW">
                <a:solidFill>
                  <a:schemeClr val="dk2"/>
                </a:solidFill>
              </a:rPr>
              <a:t>完整</a:t>
            </a:r>
            <a:r>
              <a:rPr lang="zh-TW"/>
              <a:t>。儘可能釋出蒐集時取得的原始資料。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b="1" lang="zh-TW">
                <a:solidFill>
                  <a:schemeClr val="dk2"/>
                </a:solidFill>
              </a:rPr>
              <a:t>即時</a:t>
            </a:r>
            <a:r>
              <a:rPr lang="zh-TW"/>
              <a:t>。儘快釋出實用的資料。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b="1" lang="zh-TW">
                <a:solidFill>
                  <a:schemeClr val="dk2"/>
                </a:solidFill>
              </a:rPr>
              <a:t>釋出後管理</a:t>
            </a:r>
            <a:r>
              <a:rPr lang="zh-TW"/>
              <a:t>。必須設置一個接洽點，在資料釋出後，幫助人們使用每個資料集。</a:t>
            </a:r>
          </a:p>
        </p:txBody>
      </p:sp>
      <p:sp>
        <p:nvSpPr>
          <p:cNvPr id="655" name="Shape 6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656" name="Shape 656"/>
          <p:cNvPicPr preferRelativeResize="0"/>
          <p:nvPr/>
        </p:nvPicPr>
        <p:blipFill rotWithShape="1">
          <a:blip r:embed="rId3">
            <a:alphaModFix/>
          </a:blip>
          <a:srcRect b="0" l="15824" r="0" t="0"/>
          <a:stretch/>
        </p:blipFill>
        <p:spPr>
          <a:xfrm>
            <a:off x="0" y="3416525"/>
            <a:ext cx="2650850" cy="31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我國推動</a:t>
            </a:r>
            <a:r>
              <a:rPr lang="zh-TW">
                <a:solidFill>
                  <a:schemeClr val="dk1"/>
                </a:solidFill>
              </a:rPr>
              <a:t>政府</a:t>
            </a:r>
            <a:r>
              <a:rPr lang="zh-TW"/>
              <a:t>開放資料</a:t>
            </a:r>
          </a:p>
        </p:txBody>
      </p:sp>
      <p:sp>
        <p:nvSpPr>
          <p:cNvPr id="663" name="Shape 6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1885600"/>
            <a:ext cx="85820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/>
          <p:nvPr/>
        </p:nvSpPr>
        <p:spPr>
          <a:xfrm>
            <a:off x="2533775" y="6060000"/>
            <a:ext cx="5698200" cy="57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800"/>
              <a:t>104年</a:t>
            </a:r>
            <a:r>
              <a:rPr lang="zh-TW" sz="2800"/>
              <a:t>臺灣開放資料評比全球第一</a:t>
            </a:r>
          </a:p>
        </p:txBody>
      </p:sp>
      <p:pic>
        <p:nvPicPr>
          <p:cNvPr id="666" name="Shape 6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175" y="52716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政府開放資料</a:t>
            </a:r>
          </a:p>
        </p:txBody>
      </p:sp>
      <p:sp>
        <p:nvSpPr>
          <p:cNvPr id="673" name="Shape 673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國際與國家層級</a:t>
            </a:r>
          </a:p>
        </p:txBody>
      </p:sp>
      <p:sp>
        <p:nvSpPr>
          <p:cNvPr id="674" name="Shape 6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3"/>
              </a:rPr>
              <a:t>聯合國世界銀行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4"/>
              </a:rPr>
              <a:t>美國 data.gov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5"/>
              </a:rPr>
              <a:t>英國 data.gov.uk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6"/>
              </a:rPr>
              <a:t>澳大利亞 data.gov.au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7"/>
              </a:rPr>
              <a:t>加拿大 data.gc.ca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8"/>
              </a:rPr>
              <a:t>挪威 data.norge.no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9"/>
              </a:rPr>
              <a:t>荷蘭 data.overheid.nl</a:t>
            </a:r>
          </a:p>
          <a:p>
            <a:pPr indent="-228600" lvl="0" marL="45720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10"/>
              </a:rPr>
              <a:t>臺灣 data.gov.tw</a:t>
            </a:r>
          </a:p>
        </p:txBody>
      </p:sp>
      <p:sp>
        <p:nvSpPr>
          <p:cNvPr id="676" name="Shape 67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11"/>
              </a:rPr>
              <a:t>臺北市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12"/>
              </a:rPr>
              <a:t>新北市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13"/>
              </a:rPr>
              <a:t>桃園市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14"/>
              </a:rPr>
              <a:t>臺中市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15"/>
              </a:rPr>
              <a:t>臺南市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16"/>
              </a:rPr>
              <a:t>高雄市</a:t>
            </a:r>
          </a:p>
          <a:p>
            <a:pPr indent="-228600" lvl="0" marL="457200">
              <a:spcBef>
                <a:spcPts val="0"/>
              </a:spcBef>
            </a:pPr>
            <a:r>
              <a:rPr lang="zh-TW" u="sng">
                <a:solidFill>
                  <a:schemeClr val="hlink"/>
                </a:solidFill>
                <a:hlinkClick r:id="rId17"/>
              </a:rPr>
              <a:t>文化部</a:t>
            </a:r>
          </a:p>
        </p:txBody>
      </p:sp>
      <p:sp>
        <p:nvSpPr>
          <p:cNvPr id="677" name="Shape 677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我國地方政府與部會層級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399" y="169425"/>
            <a:ext cx="5257199" cy="1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11124"/>
            <a:ext cx="9143999" cy="4255702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 txBox="1"/>
          <p:nvPr/>
        </p:nvSpPr>
        <p:spPr>
          <a:xfrm>
            <a:off x="0" y="6553200"/>
            <a:ext cx="4349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http://data.gov.tw/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693" name="Shape 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399" y="169425"/>
            <a:ext cx="5257199" cy="13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Shape 694"/>
          <p:cNvPicPr preferRelativeResize="0"/>
          <p:nvPr/>
        </p:nvPicPr>
        <p:blipFill rotWithShape="1">
          <a:blip r:embed="rId4">
            <a:alphaModFix/>
          </a:blip>
          <a:srcRect b="6305" l="0" r="0" t="0"/>
          <a:stretch/>
        </p:blipFill>
        <p:spPr>
          <a:xfrm>
            <a:off x="0" y="1783074"/>
            <a:ext cx="9143999" cy="4750724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Shape 695"/>
          <p:cNvSpPr txBox="1"/>
          <p:nvPr/>
        </p:nvSpPr>
        <p:spPr>
          <a:xfrm>
            <a:off x="0" y="6553200"/>
            <a:ext cx="4349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http://data.gov.tw/node/8411</a:t>
            </a:r>
          </a:p>
        </p:txBody>
      </p:sp>
      <p:pic>
        <p:nvPicPr>
          <p:cNvPr id="696" name="Shape 6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0">
            <a:off x="5818379" y="3976704"/>
            <a:ext cx="3133123" cy="189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>
                <a:solidFill>
                  <a:srgbClr val="FF0000"/>
                </a:solidFill>
              </a:rPr>
              <a:t>保存非結構化資料</a:t>
            </a:r>
          </a:p>
        </p:txBody>
      </p:sp>
      <p:sp>
        <p:nvSpPr>
          <p:cNvPr id="703" name="Shape 7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04" name="Shape 7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開放資料中的資料格式</a:t>
            </a:r>
          </a:p>
        </p:txBody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PDF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Word (doc, docx)</a:t>
            </a:r>
          </a:p>
        </p:txBody>
      </p:sp>
      <p:sp>
        <p:nvSpPr>
          <p:cNvPr id="706" name="Shape 706"/>
          <p:cNvSpPr txBox="1"/>
          <p:nvPr>
            <p:ph idx="2" type="body"/>
          </p:nvPr>
        </p:nvSpPr>
        <p:spPr>
          <a:xfrm>
            <a:off x="4499050" y="2439825"/>
            <a:ext cx="42918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</a:pPr>
            <a:r>
              <a:rPr b="1" lang="zh-TW">
                <a:solidFill>
                  <a:srgbClr val="FF0000"/>
                </a:solidFill>
              </a:rPr>
              <a:t>CSV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Excel (</a:t>
            </a:r>
            <a:r>
              <a:rPr b="1" lang="zh-TW">
                <a:solidFill>
                  <a:srgbClr val="FF0000"/>
                </a:solidFill>
              </a:rPr>
              <a:t>XLS</a:t>
            </a:r>
            <a:r>
              <a:rPr lang="zh-TW"/>
              <a:t>, XLSX)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開放文檔格式 (</a:t>
            </a:r>
            <a:r>
              <a:rPr b="1" lang="zh-TW">
                <a:solidFill>
                  <a:srgbClr val="FF0000"/>
                </a:solidFill>
              </a:rPr>
              <a:t>ODS</a:t>
            </a:r>
            <a:r>
              <a:rPr lang="zh-TW"/>
              <a:t>)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zh-TW"/>
              <a:t>API, WebServices (</a:t>
            </a:r>
            <a:r>
              <a:rPr b="1" lang="zh-TW">
                <a:solidFill>
                  <a:srgbClr val="FF0000"/>
                </a:solidFill>
              </a:rPr>
              <a:t>JSON</a:t>
            </a:r>
            <a:r>
              <a:rPr lang="zh-TW"/>
              <a:t>)</a:t>
            </a:r>
          </a:p>
        </p:txBody>
      </p:sp>
      <p:sp>
        <p:nvSpPr>
          <p:cNvPr id="707" name="Shape 707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保存結構化資料</a:t>
            </a:r>
          </a:p>
        </p:txBody>
      </p:sp>
      <p:sp>
        <p:nvSpPr>
          <p:cNvPr id="708" name="Shape 708"/>
          <p:cNvSpPr/>
          <p:nvPr/>
        </p:nvSpPr>
        <p:spPr>
          <a:xfrm>
            <a:off x="716975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709" name="Shape 709"/>
          <p:cNvSpPr/>
          <p:nvPr/>
        </p:nvSpPr>
        <p:spPr>
          <a:xfrm>
            <a:off x="5018800" y="2032450"/>
            <a:ext cx="349200" cy="350100"/>
          </a:xfrm>
          <a:prstGeom prst="cube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475" y="4933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975" y="49336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Shape 7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4824" y="5008825"/>
            <a:ext cx="1094100" cy="109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7150" y="5051575"/>
            <a:ext cx="1008599" cy="100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1625" y="5008824"/>
            <a:ext cx="1094100" cy="109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5" name="Shape 715"/>
          <p:cNvCxnSpPr/>
          <p:nvPr/>
        </p:nvCxnSpPr>
        <p:spPr>
          <a:xfrm>
            <a:off x="4357725" y="2162225"/>
            <a:ext cx="0" cy="39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716" name="Shape 7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5724" y="5051575"/>
            <a:ext cx="784950" cy="10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逗號分隔值 Comma-Separated Values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以「, (逗號)」分隔變項，「換行」分隔不同案例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24" name="Shape 7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CSV</a:t>
            </a:r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275" y="244274"/>
            <a:ext cx="1094100" cy="10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 rotWithShape="1">
          <a:blip r:embed="rId4">
            <a:alphaModFix/>
          </a:blip>
          <a:srcRect b="24766" l="0" r="0" t="0"/>
          <a:stretch/>
        </p:blipFill>
        <p:spPr>
          <a:xfrm>
            <a:off x="1117175" y="2806750"/>
            <a:ext cx="7354475" cy="3685656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Shape 727"/>
          <p:cNvSpPr/>
          <p:nvPr/>
        </p:nvSpPr>
        <p:spPr>
          <a:xfrm>
            <a:off x="2680850" y="4900350"/>
            <a:ext cx="224400" cy="165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7880450" y="4900350"/>
            <a:ext cx="224400" cy="165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29" name="Shape 729"/>
          <p:cNvGrpSpPr/>
          <p:nvPr/>
        </p:nvGrpSpPr>
        <p:grpSpPr>
          <a:xfrm>
            <a:off x="7112025" y="6212324"/>
            <a:ext cx="1119950" cy="521050"/>
            <a:chOff x="7112025" y="6212324"/>
            <a:chExt cx="1119950" cy="521050"/>
          </a:xfrm>
        </p:grpSpPr>
        <p:sp>
          <p:nvSpPr>
            <p:cNvPr id="730" name="Shape 730"/>
            <p:cNvSpPr/>
            <p:nvPr/>
          </p:nvSpPr>
          <p:spPr>
            <a:xfrm>
              <a:off x="7365875" y="6309690"/>
              <a:ext cx="866100" cy="37019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8575">
              <a:solidFill>
                <a:srgbClr val="A5BA1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/>
                <a:t>   考試</a:t>
              </a:r>
            </a:p>
          </p:txBody>
        </p:sp>
        <p:pic>
          <p:nvPicPr>
            <p:cNvPr id="731" name="Shape 7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2025" y="6212324"/>
              <a:ext cx="524499" cy="521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優點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純文字檔案，可用任何文字編輯器或試算表軟體開啟，廣泛被各種軟體接受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Notepad++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LibreOffice Calc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有時候分隔字元可能是「tab」或「; (分號)」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缺點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時常難以分辨數值或字串</a:t>
            </a:r>
            <a:br>
              <a:rPr lang="zh-TW"/>
            </a:br>
            <a:r>
              <a:rPr lang="zh-TW"/>
              <a:t>「0912345678」 &gt; 常被誤為數值「912345678」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不能記錄包含「, (逗號)」或「換行」的資料</a:t>
            </a:r>
          </a:p>
        </p:txBody>
      </p:sp>
      <p:sp>
        <p:nvSpPr>
          <p:cNvPr id="738" name="Shape 7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39" name="Shape 7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CSV</a:t>
            </a:r>
          </a:p>
        </p:txBody>
      </p:sp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275" y="244274"/>
            <a:ext cx="1094100" cy="109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Shape 741"/>
          <p:cNvGrpSpPr/>
          <p:nvPr/>
        </p:nvGrpSpPr>
        <p:grpSpPr>
          <a:xfrm>
            <a:off x="7112025" y="6212324"/>
            <a:ext cx="1119950" cy="521050"/>
            <a:chOff x="7112025" y="6212324"/>
            <a:chExt cx="1119950" cy="521050"/>
          </a:xfrm>
        </p:grpSpPr>
        <p:sp>
          <p:nvSpPr>
            <p:cNvPr id="742" name="Shape 742"/>
            <p:cNvSpPr/>
            <p:nvPr/>
          </p:nvSpPr>
          <p:spPr>
            <a:xfrm>
              <a:off x="7365875" y="6309690"/>
              <a:ext cx="866100" cy="370199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8575">
              <a:solidFill>
                <a:srgbClr val="A5BA1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/>
                <a:t>   考試</a:t>
              </a:r>
            </a:p>
          </p:txBody>
        </p:sp>
        <p:pic>
          <p:nvPicPr>
            <p:cNvPr id="743" name="Shape 7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12025" y="6212324"/>
              <a:ext cx="524499" cy="521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 rotWithShape="1">
          <a:blip r:embed="rId3">
            <a:alphaModFix/>
          </a:blip>
          <a:srcRect b="0" l="0" r="34802" t="0"/>
          <a:stretch/>
        </p:blipFill>
        <p:spPr>
          <a:xfrm>
            <a:off x="4123897" y="3721375"/>
            <a:ext cx="5020100" cy="31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Excel的XLS</a:t>
            </a:r>
          </a:p>
        </p:txBody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476250" y="1841400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1000"/>
              </a:spcBef>
            </a:pPr>
            <a:r>
              <a:rPr lang="zh-TW"/>
              <a:t>Microsoft Office中Excel試算表軟體的專屬格式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只有付費購買Office才能使用XLS的完整功能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zh-TW"/>
              <a:t>能夠較完整地保存結構化的資料</a:t>
            </a:r>
          </a:p>
          <a:p>
            <a:pPr indent="-228600" lvl="1" marL="914400" rtl="0">
              <a:spcBef>
                <a:spcPts val="1000"/>
              </a:spcBef>
            </a:pPr>
            <a:r>
              <a:rPr lang="zh-TW"/>
              <a:t>數值 (連續資料)</a:t>
            </a:r>
          </a:p>
          <a:p>
            <a:pPr indent="-228600" lvl="1" marL="914400" rtl="0">
              <a:spcBef>
                <a:spcPts val="1000"/>
              </a:spcBef>
            </a:pPr>
            <a:r>
              <a:rPr lang="zh-TW"/>
              <a:t>文字 (類別資料)</a:t>
            </a:r>
          </a:p>
          <a:p>
            <a:pPr indent="-228600" lvl="1" marL="914400" rtl="0">
              <a:spcBef>
                <a:spcPts val="1000"/>
              </a:spcBef>
            </a:pPr>
            <a:r>
              <a:rPr lang="zh-TW"/>
              <a:t>時間 (連續資料)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zh-TW"/>
              <a:t>中文僅支援Big5</a:t>
            </a:r>
          </a:p>
        </p:txBody>
      </p:sp>
      <p:sp>
        <p:nvSpPr>
          <p:cNvPr id="752" name="Shape 7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753" name="Shape 7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750" y="244275"/>
            <a:ext cx="1094100" cy="10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39378">
            <a:off x="6465087" y="67734"/>
            <a:ext cx="847553" cy="847553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開放文件格式的ODS</a:t>
            </a:r>
          </a:p>
        </p:txBody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開放標準的文件格式 Open Document Format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功能類似於Excel的XLS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行政院推動ODF為</a:t>
            </a:r>
            <a:r>
              <a:rPr b="1" lang="zh-TW">
                <a:solidFill>
                  <a:srgbClr val="FF0000"/>
                </a:solidFill>
              </a:rPr>
              <a:t>政府文件標準格式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相容與LibreOffice (免費)、Excel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 u="sng"/>
              <a:t>LibreOffice對中文UTF-8支援較佳</a:t>
            </a:r>
          </a:p>
        </p:txBody>
      </p:sp>
      <p:sp>
        <p:nvSpPr>
          <p:cNvPr id="762" name="Shape 7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763" name="Shape 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074" y="249712"/>
            <a:ext cx="784950" cy="10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/>
          <p:cNvPicPr preferRelativeResize="0"/>
          <p:nvPr/>
        </p:nvPicPr>
        <p:blipFill rotWithShape="1">
          <a:blip r:embed="rId5">
            <a:alphaModFix/>
          </a:blip>
          <a:srcRect b="34378" l="0" r="0" t="0"/>
          <a:stretch/>
        </p:blipFill>
        <p:spPr>
          <a:xfrm>
            <a:off x="1100275" y="4393275"/>
            <a:ext cx="6943449" cy="2464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5" name="Shape 765"/>
          <p:cNvGrpSpPr/>
          <p:nvPr/>
        </p:nvGrpSpPr>
        <p:grpSpPr>
          <a:xfrm>
            <a:off x="5072350" y="4239950"/>
            <a:ext cx="3491400" cy="885300"/>
            <a:chOff x="4139750" y="4102325"/>
            <a:chExt cx="3491400" cy="885300"/>
          </a:xfrm>
        </p:grpSpPr>
        <p:sp>
          <p:nvSpPr>
            <p:cNvPr id="766" name="Shape 766"/>
            <p:cNvSpPr/>
            <p:nvPr/>
          </p:nvSpPr>
          <p:spPr>
            <a:xfrm>
              <a:off x="4139750" y="4102325"/>
              <a:ext cx="3491400" cy="885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67" name="Shape 7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78550" y="4164674"/>
              <a:ext cx="3247050" cy="7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476250" y="1783075"/>
            <a:ext cx="8191500" cy="195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案例 = 抽樣對象 = 觀察值個體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資料數量的大小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zh-TW"/>
              <a:t>變項 = 特徵 = 觀察值 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資料的變化</a:t>
            </a:r>
          </a:p>
        </p:txBody>
      </p:sp>
      <p:grpSp>
        <p:nvGrpSpPr>
          <p:cNvPr id="261" name="Shape 261"/>
          <p:cNvGrpSpPr/>
          <p:nvPr/>
        </p:nvGrpSpPr>
        <p:grpSpPr>
          <a:xfrm>
            <a:off x="6105725" y="3210800"/>
            <a:ext cx="1377900" cy="854100"/>
            <a:chOff x="6105725" y="3210800"/>
            <a:chExt cx="1377900" cy="854100"/>
          </a:xfrm>
        </p:grpSpPr>
        <p:cxnSp>
          <p:nvCxnSpPr>
            <p:cNvPr id="262" name="Shape 262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63" name="Shape 263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000">
                  <a:solidFill>
                    <a:schemeClr val="dk2"/>
                  </a:solidFill>
                </a:rPr>
                <a:t>案例2</a:t>
              </a:r>
            </a:p>
          </p:txBody>
        </p:sp>
        <p:cxnSp>
          <p:nvCxnSpPr>
            <p:cNvPr id="264" name="Shape 264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265" name="Shape 265"/>
          <p:cNvGrpSpPr/>
          <p:nvPr/>
        </p:nvGrpSpPr>
        <p:grpSpPr>
          <a:xfrm>
            <a:off x="3399925" y="3210800"/>
            <a:ext cx="1377900" cy="854100"/>
            <a:chOff x="6105725" y="3210800"/>
            <a:chExt cx="1377900" cy="854100"/>
          </a:xfrm>
        </p:grpSpPr>
        <p:cxnSp>
          <p:nvCxnSpPr>
            <p:cNvPr id="266" name="Shape 266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67" name="Shape 267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000">
                  <a:solidFill>
                    <a:schemeClr val="dk2"/>
                  </a:solidFill>
                </a:rPr>
                <a:t>案例1</a:t>
              </a:r>
            </a:p>
          </p:txBody>
        </p:sp>
        <p:cxnSp>
          <p:nvCxnSpPr>
            <p:cNvPr id="268" name="Shape 268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269" name="Shape 269"/>
          <p:cNvGrpSpPr/>
          <p:nvPr/>
        </p:nvGrpSpPr>
        <p:grpSpPr>
          <a:xfrm>
            <a:off x="6934050" y="4882000"/>
            <a:ext cx="1377900" cy="854100"/>
            <a:chOff x="6105725" y="3210800"/>
            <a:chExt cx="1377900" cy="854100"/>
          </a:xfrm>
        </p:grpSpPr>
        <p:cxnSp>
          <p:nvCxnSpPr>
            <p:cNvPr id="270" name="Shape 270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71" name="Shape 271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000">
                  <a:solidFill>
                    <a:schemeClr val="dk2"/>
                  </a:solidFill>
                </a:rPr>
                <a:t>變項</a:t>
              </a:r>
            </a:p>
          </p:txBody>
        </p:sp>
        <p:cxnSp>
          <p:nvCxnSpPr>
            <p:cNvPr id="272" name="Shape 272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273" name="Shape 2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關於資料：案例 &amp; 變項</a:t>
            </a: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descr="slide 戰隊 fighter green"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650" y="3670100"/>
            <a:ext cx="1681923" cy="168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Shape 276"/>
          <p:cNvGrpSpPr/>
          <p:nvPr/>
        </p:nvGrpSpPr>
        <p:grpSpPr>
          <a:xfrm>
            <a:off x="552450" y="4882000"/>
            <a:ext cx="1377900" cy="854100"/>
            <a:chOff x="6535925" y="3210800"/>
            <a:chExt cx="1377900" cy="854100"/>
          </a:xfrm>
        </p:grpSpPr>
        <p:cxnSp>
          <p:nvCxnSpPr>
            <p:cNvPr id="277" name="Shape 277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78" name="Shape 278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zh-TW" sz="2000">
                  <a:solidFill>
                    <a:schemeClr val="dk2"/>
                  </a:solidFill>
                </a:rPr>
                <a:t>變項</a:t>
              </a:r>
            </a:p>
          </p:txBody>
        </p:sp>
        <p:cxnSp>
          <p:nvCxnSpPr>
            <p:cNvPr id="279" name="Shape 279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pic>
        <p:nvPicPr>
          <p:cNvPr descr="slide 戰隊 people pink"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326" y="3670100"/>
            <a:ext cx="1681923" cy="16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4497075" y="423925"/>
            <a:ext cx="947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400"/>
              <a:t>case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6004650" y="423925"/>
            <a:ext cx="13866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variable</a:t>
            </a:r>
          </a:p>
        </p:txBody>
      </p:sp>
      <p:sp>
        <p:nvSpPr>
          <p:cNvPr id="283" name="Shape 283"/>
          <p:cNvSpPr/>
          <p:nvPr/>
        </p:nvSpPr>
        <p:spPr>
          <a:xfrm>
            <a:off x="1812362" y="5399125"/>
            <a:ext cx="2608500" cy="1243800"/>
          </a:xfrm>
          <a:prstGeom prst="wedgeRoundRectCallout">
            <a:avLst>
              <a:gd fmla="val -7145" name="adj1"/>
              <a:gd fmla="val -6503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zh-TW" sz="2400"/>
              <a:t>名字：豪快綠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zh-TW" sz="2400"/>
              <a:t>攻擊力：9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zh-TW" sz="2400"/>
              <a:t>防禦力：5</a:t>
            </a:r>
          </a:p>
        </p:txBody>
      </p:sp>
      <p:sp>
        <p:nvSpPr>
          <p:cNvPr id="284" name="Shape 284"/>
          <p:cNvSpPr/>
          <p:nvPr/>
        </p:nvSpPr>
        <p:spPr>
          <a:xfrm>
            <a:off x="4595025" y="5399125"/>
            <a:ext cx="2608500" cy="1243800"/>
          </a:xfrm>
          <a:prstGeom prst="wedgeRoundRectCallout">
            <a:avLst>
              <a:gd fmla="val -11048" name="adj1"/>
              <a:gd fmla="val -6704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名字</a:t>
            </a:r>
            <a:r>
              <a:rPr lang="zh-TW" sz="2400"/>
              <a:t>：猛牛紫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攻擊力：3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zh-TW" sz="2400"/>
              <a:t>防禦力：12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JSON</a:t>
            </a:r>
          </a:p>
        </p:txBody>
      </p:sp>
      <p:sp>
        <p:nvSpPr>
          <p:cNvPr id="774" name="Shape 77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zh-TW">
                <a:solidFill>
                  <a:srgbClr val="FF0000"/>
                </a:solidFill>
              </a:rPr>
              <a:t>J</a:t>
            </a:r>
            <a:r>
              <a:rPr lang="zh-TW"/>
              <a:t>ava</a:t>
            </a:r>
            <a:r>
              <a:rPr b="1" lang="zh-TW">
                <a:solidFill>
                  <a:srgbClr val="FF0000"/>
                </a:solidFill>
              </a:rPr>
              <a:t>S</a:t>
            </a:r>
            <a:r>
              <a:rPr lang="zh-TW"/>
              <a:t>cript </a:t>
            </a:r>
            <a:r>
              <a:rPr b="1" lang="zh-TW">
                <a:solidFill>
                  <a:srgbClr val="FF0000"/>
                </a:solidFill>
              </a:rPr>
              <a:t>O</a:t>
            </a:r>
            <a:r>
              <a:rPr lang="zh-TW"/>
              <a:t>bject </a:t>
            </a:r>
            <a:r>
              <a:rPr b="1" lang="zh-TW">
                <a:solidFill>
                  <a:srgbClr val="FF0000"/>
                </a:solidFill>
              </a:rPr>
              <a:t>N</a:t>
            </a:r>
            <a:r>
              <a:rPr lang="zh-TW"/>
              <a:t>otation</a:t>
            </a:r>
            <a:br>
              <a:rPr lang="zh-TW"/>
            </a:br>
            <a:r>
              <a:rPr lang="zh-TW"/>
              <a:t>基於JavaScript語言的原生物件格式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以</a:t>
            </a:r>
            <a:r>
              <a:rPr lang="zh-TW">
                <a:solidFill>
                  <a:srgbClr val="FF0000"/>
                </a:solidFill>
              </a:rPr>
              <a:t>{</a:t>
            </a:r>
            <a:r>
              <a:rPr lang="zh-TW"/>
              <a:t> (大括號)開頭、</a:t>
            </a:r>
            <a:r>
              <a:rPr b="1" lang="zh-TW">
                <a:solidFill>
                  <a:srgbClr val="FF0000"/>
                </a:solidFill>
              </a:rPr>
              <a:t>}</a:t>
            </a:r>
            <a:r>
              <a:rPr lang="zh-TW"/>
              <a:t> </a:t>
            </a:r>
            <a:r>
              <a:rPr lang="zh-TW">
                <a:solidFill>
                  <a:schemeClr val="dk1"/>
                </a:solidFill>
              </a:rPr>
              <a:t>(大括號)</a:t>
            </a:r>
            <a:r>
              <a:rPr lang="zh-TW"/>
              <a:t>結尾</a:t>
            </a:r>
            <a:br>
              <a:rPr lang="zh-TW"/>
            </a:br>
            <a:r>
              <a:rPr lang="zh-TW"/>
              <a:t>用</a:t>
            </a:r>
            <a:r>
              <a:rPr b="1" lang="zh-TW">
                <a:solidFill>
                  <a:srgbClr val="FF0000"/>
                </a:solidFill>
              </a:rPr>
              <a:t>,</a:t>
            </a:r>
            <a:r>
              <a:rPr lang="zh-TW"/>
              <a:t>(逗號)分隔變項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網頁應用的主要資料傳輸格式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保存資料類型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數值型資料 (連續資料)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字串型資料 (類別資料)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布林邏輯: true / false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JSON資料</a:t>
            </a:r>
          </a:p>
        </p:txBody>
      </p:sp>
      <p:sp>
        <p:nvSpPr>
          <p:cNvPr id="775" name="Shape 7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400" y="287025"/>
            <a:ext cx="1008599" cy="1008599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/>
          <p:nvPr/>
        </p:nvSpPr>
        <p:spPr>
          <a:xfrm>
            <a:off x="5697750" y="3516275"/>
            <a:ext cx="3242700" cy="2743500"/>
          </a:xfrm>
          <a:prstGeom prst="roundRect">
            <a:avLst>
              <a:gd fmla="val 8172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000"/>
              <a:t>{</a:t>
            </a:r>
            <a:br>
              <a:rPr lang="zh-TW" sz="2000"/>
            </a:br>
            <a:r>
              <a:rPr lang="zh-TW" sz="2000"/>
              <a:t>  "site_id":"新北市板橋區",</a:t>
            </a:r>
            <a:br>
              <a:rPr lang="zh-TW" sz="2000"/>
            </a:br>
            <a:r>
              <a:rPr lang="zh-TW" sz="2000"/>
              <a:t>  "village":"留侯里",</a:t>
            </a:r>
            <a:br>
              <a:rPr lang="zh-TW" sz="2000"/>
            </a:br>
            <a:r>
              <a:rPr lang="zh-TW" sz="2000"/>
              <a:t>  "birth_total":0,</a:t>
            </a:r>
            <a:br>
              <a:rPr lang="zh-TW" sz="2000"/>
            </a:br>
            <a:r>
              <a:rPr lang="zh-TW" sz="2000"/>
              <a:t>  "death_total":1,</a:t>
            </a:r>
            <a:br>
              <a:rPr lang="zh-TW" sz="2000"/>
            </a:br>
            <a:r>
              <a:rPr lang="zh-TW" sz="2000"/>
              <a:t>  "marry_pair":2,</a:t>
            </a:r>
            <a:br>
              <a:rPr lang="zh-TW" sz="2000"/>
            </a:br>
            <a:r>
              <a:rPr lang="zh-TW" sz="2000"/>
              <a:t>  "divorce_pair":2</a:t>
            </a:r>
            <a:br>
              <a:rPr lang="zh-TW" sz="2000"/>
            </a:br>
            <a:r>
              <a:rPr lang="zh-TW" sz="2000"/>
              <a:t>}</a:t>
            </a:r>
          </a:p>
        </p:txBody>
      </p:sp>
      <p:sp>
        <p:nvSpPr>
          <p:cNvPr id="778" name="Shape 778"/>
          <p:cNvSpPr/>
          <p:nvPr/>
        </p:nvSpPr>
        <p:spPr>
          <a:xfrm>
            <a:off x="5808450" y="3660675"/>
            <a:ext cx="224400" cy="37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5808450" y="5787450"/>
            <a:ext cx="224400" cy="37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/>
        </p:nvSpPr>
        <p:spPr>
          <a:xfrm>
            <a:off x="2396450" y="5205525"/>
            <a:ext cx="4551300" cy="101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本課程的資料來源</a:t>
            </a:r>
          </a:p>
        </p:txBody>
      </p:sp>
      <p:sp>
        <p:nvSpPr>
          <p:cNvPr id="787" name="Shape 7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88" name="Shape 788"/>
          <p:cNvSpPr/>
          <p:nvPr/>
        </p:nvSpPr>
        <p:spPr>
          <a:xfrm>
            <a:off x="2396450" y="1982575"/>
            <a:ext cx="4551300" cy="236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布丁 icon 布丁布丁吃什麼 slide" id="789" name="Shape 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240" y="1305865"/>
            <a:ext cx="1192200" cy="118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90" name="Shape 790"/>
          <p:cNvSpPr/>
          <p:nvPr/>
        </p:nvSpPr>
        <p:spPr>
          <a:xfrm>
            <a:off x="2795450" y="3544975"/>
            <a:ext cx="3715800" cy="143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oogle spreadsheet.png" id="791" name="Shape 7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144" y="3666025"/>
            <a:ext cx="919914" cy="118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drive.png" id="792" name="Shape 7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425" y="3666025"/>
            <a:ext cx="1450836" cy="11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Shape 793"/>
          <p:cNvSpPr/>
          <p:nvPr/>
        </p:nvSpPr>
        <p:spPr>
          <a:xfrm>
            <a:off x="6635975" y="3544975"/>
            <a:ext cx="1596000" cy="1188000"/>
          </a:xfrm>
          <a:prstGeom prst="wedgeRoundRectCallout">
            <a:avLst>
              <a:gd fmla="val -86721" name="adj1"/>
              <a:gd fmla="val 8767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匯出格式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CSV</a:t>
            </a:r>
          </a:p>
        </p:txBody>
      </p:sp>
      <p:pic>
        <p:nvPicPr>
          <p:cNvPr descr="emblem_library.png"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7100" y="20830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data.gif" id="795" name="Shape 7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5200" y="2070725"/>
            <a:ext cx="1846689" cy="12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Shape 796"/>
          <p:cNvSpPr/>
          <p:nvPr/>
        </p:nvSpPr>
        <p:spPr>
          <a:xfrm>
            <a:off x="4379025" y="3241975"/>
            <a:ext cx="658200" cy="73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/>
          <p:nvPr/>
        </p:nvSpPr>
        <p:spPr>
          <a:xfrm>
            <a:off x="4379025" y="4688400"/>
            <a:ext cx="658200" cy="735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/>
          <p:nvPr/>
        </p:nvSpPr>
        <p:spPr>
          <a:xfrm>
            <a:off x="3665625" y="5486400"/>
            <a:ext cx="2085000" cy="523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分析資料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4425" y="510426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1558225" y="2540950"/>
            <a:ext cx="8382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教師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1558225" y="4630575"/>
            <a:ext cx="8382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學生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實作：取得Google試算表資料</a:t>
            </a:r>
          </a:p>
        </p:txBody>
      </p:sp>
      <p:sp>
        <p:nvSpPr>
          <p:cNvPr id="808" name="Shape 80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4.</a:t>
            </a:r>
          </a:p>
        </p:txBody>
      </p:sp>
      <p:sp>
        <p:nvSpPr>
          <p:cNvPr id="809" name="Shape 8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16" name="Shape 8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實作/考試學習單流程</a:t>
            </a:r>
          </a:p>
        </p:txBody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30000"/>
              </a:lnSpc>
              <a:spcBef>
                <a:spcPts val="0"/>
              </a:spcBef>
              <a:buAutoNum type="arabicPeriod"/>
            </a:pPr>
            <a:r>
              <a:rPr lang="zh-TW"/>
              <a:t>下載</a:t>
            </a:r>
            <a:r>
              <a:rPr b="1" lang="zh-TW" u="sng"/>
              <a:t>學習單</a:t>
            </a:r>
          </a:p>
          <a:p>
            <a:pPr indent="-228600" lvl="0" marL="457200" rtl="0">
              <a:lnSpc>
                <a:spcPct val="130000"/>
              </a:lnSpc>
              <a:spcBef>
                <a:spcPts val="0"/>
              </a:spcBef>
              <a:buAutoNum type="arabicPeriod"/>
            </a:pPr>
            <a:r>
              <a:rPr lang="zh-TW"/>
              <a:t>根據教師提供的</a:t>
            </a:r>
            <a:r>
              <a:rPr b="1" lang="zh-TW" u="sng"/>
              <a:t>網址</a:t>
            </a:r>
            <a:r>
              <a:rPr lang="zh-TW"/>
              <a:t>，開啟Google試算表檔案</a:t>
            </a:r>
          </a:p>
          <a:p>
            <a:pPr indent="-228600" lvl="0" marL="457200" rtl="0">
              <a:lnSpc>
                <a:spcPct val="130000"/>
              </a:lnSpc>
              <a:spcBef>
                <a:spcPts val="0"/>
              </a:spcBef>
              <a:buAutoNum type="arabicPeriod"/>
            </a:pPr>
            <a:r>
              <a:rPr lang="zh-TW"/>
              <a:t>為Google試算表檔案</a:t>
            </a:r>
            <a:r>
              <a:rPr b="1" lang="zh-TW" u="sng"/>
              <a:t>建立副本</a:t>
            </a:r>
          </a:p>
          <a:p>
            <a:pPr indent="-228600" lvl="0" marL="457200" rtl="0">
              <a:lnSpc>
                <a:spcPct val="130000"/>
              </a:lnSpc>
              <a:spcBef>
                <a:spcPts val="0"/>
              </a:spcBef>
              <a:buAutoNum type="arabicPeriod"/>
            </a:pPr>
            <a:r>
              <a:rPr lang="zh-TW"/>
              <a:t>根據實作學習單指示，完成資料分析的操作</a:t>
            </a:r>
          </a:p>
          <a:p>
            <a:pPr indent="-228600" lvl="0" marL="457200" rtl="0">
              <a:lnSpc>
                <a:spcPct val="130000"/>
              </a:lnSpc>
              <a:spcBef>
                <a:spcPts val="0"/>
              </a:spcBef>
              <a:buAutoNum type="arabicPeriod"/>
            </a:pPr>
            <a:r>
              <a:rPr lang="zh-TW"/>
              <a:t>填寫學習單</a:t>
            </a:r>
          </a:p>
          <a:p>
            <a:pPr indent="-228600" lvl="1" marL="914400" rtl="0">
              <a:lnSpc>
                <a:spcPct val="130000"/>
              </a:lnSpc>
              <a:spcBef>
                <a:spcPts val="0"/>
              </a:spcBef>
              <a:buAutoNum type="alphaLcPeriod"/>
            </a:pPr>
            <a:r>
              <a:rPr lang="zh-TW"/>
              <a:t>回答學習單的問題</a:t>
            </a:r>
          </a:p>
          <a:p>
            <a:pPr indent="-228600" lvl="1" marL="914400" rtl="0">
              <a:lnSpc>
                <a:spcPct val="130000"/>
              </a:lnSpc>
              <a:spcBef>
                <a:spcPts val="0"/>
              </a:spcBef>
              <a:buAutoNum type="alphaLcPeriod"/>
            </a:pPr>
            <a:r>
              <a:rPr lang="zh-TW"/>
              <a:t>擷取完成分析的指定</a:t>
            </a:r>
            <a:r>
              <a:rPr b="1" lang="zh-TW" u="sng"/>
              <a:t>視窗畫面</a:t>
            </a:r>
          </a:p>
          <a:p>
            <a:pPr indent="-228600" lvl="1" marL="914400" rtl="0">
              <a:lnSpc>
                <a:spcPct val="130000"/>
              </a:lnSpc>
              <a:spcBef>
                <a:spcPts val="0"/>
              </a:spcBef>
              <a:buAutoNum type="alphaLcPeriod"/>
            </a:pPr>
            <a:r>
              <a:rPr lang="zh-TW"/>
              <a:t>貼上</a:t>
            </a:r>
            <a:r>
              <a:rPr b="1" lang="zh-TW" u="sng"/>
              <a:t>共用的連結</a:t>
            </a:r>
          </a:p>
          <a:p>
            <a:pPr indent="-228600" lvl="0" marL="457200">
              <a:lnSpc>
                <a:spcPct val="13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學習單</a:t>
            </a:r>
            <a:r>
              <a:rPr b="1" lang="zh-TW" u="sng"/>
              <a:t>檔案上傳</a:t>
            </a:r>
          </a:p>
        </p:txBody>
      </p:sp>
      <p:pic>
        <p:nvPicPr>
          <p:cNvPr descr="google spreadsheet.png" id="818" name="Shape 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5">
            <a:off x="7250832" y="4512738"/>
            <a:ext cx="1182536" cy="1527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google doc document homepage webpage slide" id="819" name="Shape 8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0001">
            <a:off x="5636525" y="4385724"/>
            <a:ext cx="1781174" cy="178117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>
            <a:off x="5853750" y="6065300"/>
            <a:ext cx="1364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1800"/>
              <a:t>學習單</a:t>
            </a:r>
          </a:p>
        </p:txBody>
      </p:sp>
      <p:sp>
        <p:nvSpPr>
          <p:cNvPr id="821" name="Shape 821"/>
          <p:cNvSpPr txBox="1"/>
          <p:nvPr/>
        </p:nvSpPr>
        <p:spPr>
          <a:xfrm>
            <a:off x="7025200" y="6065300"/>
            <a:ext cx="1364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資料</a:t>
            </a:r>
          </a:p>
        </p:txBody>
      </p:sp>
      <p:sp>
        <p:nvSpPr>
          <p:cNvPr id="822" name="Shape 822"/>
          <p:cNvSpPr txBox="1"/>
          <p:nvPr/>
        </p:nvSpPr>
        <p:spPr>
          <a:xfrm>
            <a:off x="6513425" y="6065300"/>
            <a:ext cx="1364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/>
              <a:t>+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Shape 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00" y="2820825"/>
            <a:ext cx="4596701" cy="3391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29" name="Shape 829"/>
          <p:cNvSpPr txBox="1"/>
          <p:nvPr>
            <p:ph idx="1" type="body"/>
          </p:nvPr>
        </p:nvSpPr>
        <p:spPr>
          <a:xfrm>
            <a:off x="2892825" y="1597900"/>
            <a:ext cx="61401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u="sng">
                <a:solidFill>
                  <a:srgbClr val="0000FF"/>
                </a:solidFill>
              </a:rPr>
              <a:t>W03-b</a:t>
            </a:r>
            <a:r>
              <a:rPr lang="zh-TW" u="sng">
                <a:solidFill>
                  <a:srgbClr val="0000FF"/>
                </a:solidFill>
              </a:rPr>
              <a:t>. </a:t>
            </a:r>
            <a:r>
              <a:rPr lang="zh-TW" u="sng">
                <a:solidFill>
                  <a:srgbClr val="0000FF"/>
                </a:solidFill>
              </a:rPr>
              <a:t>實作</a:t>
            </a:r>
            <a:r>
              <a:rPr lang="zh-TW" u="sng">
                <a:solidFill>
                  <a:srgbClr val="0000FF"/>
                </a:solidFill>
              </a:rPr>
              <a:t>：</a:t>
            </a:r>
            <a:r>
              <a:rPr lang="zh-TW" u="sng">
                <a:solidFill>
                  <a:srgbClr val="0000FF"/>
                </a:solidFill>
              </a:rPr>
              <a:t>取得Google試算表資料</a:t>
            </a:r>
          </a:p>
        </p:txBody>
      </p:sp>
      <p:sp>
        <p:nvSpPr>
          <p:cNvPr id="830" name="Shape 830"/>
          <p:cNvSpPr txBox="1"/>
          <p:nvPr>
            <p:ph type="title"/>
          </p:nvPr>
        </p:nvSpPr>
        <p:spPr>
          <a:xfrm>
            <a:off x="3265300" y="169425"/>
            <a:ext cx="57894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取得Google試算表資料</a:t>
            </a:r>
          </a:p>
        </p:txBody>
      </p:sp>
      <p:sp>
        <p:nvSpPr>
          <p:cNvPr id="831" name="Shape 8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32" name="Shape 832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上機啦!</a:t>
            </a:r>
          </a:p>
        </p:txBody>
      </p:sp>
      <p:sp>
        <p:nvSpPr>
          <p:cNvPr id="833" name="Shape 833"/>
          <p:cNvSpPr/>
          <p:nvPr/>
        </p:nvSpPr>
        <p:spPr>
          <a:xfrm>
            <a:off x="7365875" y="6309690"/>
            <a:ext cx="866100" cy="3701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A5BA1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/>
              <a:t>   考試</a:t>
            </a:r>
          </a:p>
        </p:txBody>
      </p:sp>
      <p:pic>
        <p:nvPicPr>
          <p:cNvPr id="834" name="Shape 8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025" y="6212324"/>
            <a:ext cx="524499" cy="5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取得Google試算表資料</a:t>
            </a:r>
          </a:p>
        </p:txBody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申請Google帳號。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開啟Google試算表</a:t>
            </a:r>
            <a:br>
              <a:rPr lang="zh-TW"/>
            </a:br>
            <a:r>
              <a:rPr lang="zh-TW" sz="1800" u="sng">
                <a:solidFill>
                  <a:schemeClr val="hlink"/>
                </a:solidFill>
                <a:hlinkClick r:id="rId3"/>
              </a:rPr>
              <a:t>https://docs.google.com/spreadsheets/d/1jh7xbF6auv9gijmcAacft1nr6MVMoDbHRXEOKo2-LNU/edit?usp=sharing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建立副本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設定共用的連結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擷取「連結共用設定已開啟」視窗畫面</a:t>
            </a:r>
          </a:p>
        </p:txBody>
      </p:sp>
      <p:sp>
        <p:nvSpPr>
          <p:cNvPr id="842" name="Shape 8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https://accounts.google.com/SignUp?hl=zh-TW</a:t>
            </a:r>
            <a:r>
              <a:rPr lang="zh-TW"/>
              <a:t> </a:t>
            </a:r>
          </a:p>
        </p:txBody>
      </p:sp>
      <p:sp>
        <p:nvSpPr>
          <p:cNvPr id="849" name="Shape 8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0" name="Shape 8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(</a:t>
            </a:r>
            <a:r>
              <a:rPr lang="zh-TW" sz="2400"/>
              <a:t>如果尚未擁有Google帳戶</a:t>
            </a:r>
            <a:r>
              <a:rPr lang="zh-TW" sz="2400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申請Google帳戶</a:t>
            </a:r>
          </a:p>
        </p:txBody>
      </p:sp>
      <p:pic>
        <p:nvPicPr>
          <p:cNvPr id="851" name="Shape 851"/>
          <p:cNvPicPr preferRelativeResize="0"/>
          <p:nvPr/>
        </p:nvPicPr>
        <p:blipFill rotWithShape="1">
          <a:blip r:embed="rId4">
            <a:alphaModFix/>
          </a:blip>
          <a:srcRect b="24064" l="0" r="0" t="0"/>
          <a:stretch/>
        </p:blipFill>
        <p:spPr>
          <a:xfrm>
            <a:off x="0" y="2437199"/>
            <a:ext cx="9143999" cy="40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8" name="Shape 8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9" name="Shape 8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開</a:t>
            </a:r>
            <a:r>
              <a:rPr lang="zh-TW"/>
              <a:t>啟Google試算表檔案</a:t>
            </a:r>
          </a:p>
        </p:txBody>
      </p:sp>
      <p:pic>
        <p:nvPicPr>
          <p:cNvPr id="860" name="Shape 860"/>
          <p:cNvPicPr preferRelativeResize="0"/>
          <p:nvPr/>
        </p:nvPicPr>
        <p:blipFill rotWithShape="1">
          <a:blip r:embed="rId3">
            <a:alphaModFix/>
          </a:blip>
          <a:srcRect b="0" l="0" r="0" t="9926"/>
          <a:stretch/>
        </p:blipFill>
        <p:spPr>
          <a:xfrm>
            <a:off x="476250" y="1309574"/>
            <a:ext cx="4615550" cy="32099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61" name="Shape 8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894" y="3824244"/>
            <a:ext cx="4222099" cy="30337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62" name="Shape 862"/>
          <p:cNvSpPr/>
          <p:nvPr/>
        </p:nvSpPr>
        <p:spPr>
          <a:xfrm>
            <a:off x="820850" y="3824250"/>
            <a:ext cx="4150200" cy="5169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63" name="Shape 863"/>
          <p:cNvCxnSpPr/>
          <p:nvPr/>
        </p:nvCxnSpPr>
        <p:spPr>
          <a:xfrm>
            <a:off x="3128625" y="4385150"/>
            <a:ext cx="1696200" cy="81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0" name="Shape 8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71" name="Shape 8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建立副本 (1/2)</a:t>
            </a:r>
          </a:p>
        </p:txBody>
      </p:sp>
      <p:pic>
        <p:nvPicPr>
          <p:cNvPr id="872" name="Shape 872"/>
          <p:cNvPicPr preferRelativeResize="0"/>
          <p:nvPr/>
        </p:nvPicPr>
        <p:blipFill rotWithShape="1">
          <a:blip r:embed="rId3">
            <a:alphaModFix/>
          </a:blip>
          <a:srcRect b="18758" l="0" r="0" t="0"/>
          <a:stretch/>
        </p:blipFill>
        <p:spPr>
          <a:xfrm>
            <a:off x="0" y="1783075"/>
            <a:ext cx="9143999" cy="47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/>
          <p:nvPr/>
        </p:nvSpPr>
        <p:spPr>
          <a:xfrm>
            <a:off x="476250" y="3541000"/>
            <a:ext cx="1395600" cy="5169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476250" y="2041900"/>
            <a:ext cx="480000" cy="4392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75" name="Shape 875"/>
          <p:cNvCxnSpPr>
            <a:endCxn id="873" idx="0"/>
          </p:cNvCxnSpPr>
          <p:nvPr/>
        </p:nvCxnSpPr>
        <p:spPr>
          <a:xfrm>
            <a:off x="716250" y="2481100"/>
            <a:ext cx="457800" cy="105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876" name="Shape 8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650" y="2535587"/>
            <a:ext cx="3371850" cy="28670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877" name="Shape 877"/>
          <p:cNvCxnSpPr>
            <a:endCxn id="876" idx="1"/>
          </p:cNvCxnSpPr>
          <p:nvPr/>
        </p:nvCxnSpPr>
        <p:spPr>
          <a:xfrm>
            <a:off x="1871950" y="3799300"/>
            <a:ext cx="2372700" cy="16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85" name="Shape 8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建立副本 (2/2)</a:t>
            </a:r>
          </a:p>
        </p:txBody>
      </p:sp>
      <p:pic>
        <p:nvPicPr>
          <p:cNvPr id="886" name="Shape 886"/>
          <p:cNvPicPr preferRelativeResize="0"/>
          <p:nvPr/>
        </p:nvPicPr>
        <p:blipFill rotWithShape="1">
          <a:blip r:embed="rId3">
            <a:alphaModFix/>
          </a:blip>
          <a:srcRect b="18758" l="0" r="0" t="0"/>
          <a:stretch/>
        </p:blipFill>
        <p:spPr>
          <a:xfrm>
            <a:off x="0" y="1783075"/>
            <a:ext cx="9143999" cy="47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Shape 887"/>
          <p:cNvSpPr/>
          <p:nvPr/>
        </p:nvSpPr>
        <p:spPr>
          <a:xfrm rot="-900102">
            <a:off x="5393314" y="5065009"/>
            <a:ext cx="3450292" cy="105968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這已經是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800"/>
              <a:t>您的個人檔案囉！</a:t>
            </a:r>
          </a:p>
        </p:txBody>
      </p:sp>
      <p:sp>
        <p:nvSpPr>
          <p:cNvPr id="888" name="Shape 888"/>
          <p:cNvSpPr/>
          <p:nvPr/>
        </p:nvSpPr>
        <p:spPr>
          <a:xfrm>
            <a:off x="1593875" y="1705900"/>
            <a:ext cx="657000" cy="5169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0725" y="3009525"/>
            <a:ext cx="4791330" cy="37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292" name="Shape 2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資料分析的流程</a:t>
            </a:r>
          </a:p>
        </p:txBody>
      </p:sp>
      <p:sp>
        <p:nvSpPr>
          <p:cNvPr id="293" name="Shape 293"/>
          <p:cNvSpPr/>
          <p:nvPr/>
        </p:nvSpPr>
        <p:spPr>
          <a:xfrm>
            <a:off x="3813775" y="1887350"/>
            <a:ext cx="1766400" cy="73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決策</a:t>
            </a:r>
          </a:p>
        </p:txBody>
      </p:sp>
      <p:sp>
        <p:nvSpPr>
          <p:cNvPr id="294" name="Shape 294"/>
          <p:cNvSpPr/>
          <p:nvPr/>
        </p:nvSpPr>
        <p:spPr>
          <a:xfrm>
            <a:off x="4514425" y="2526100"/>
            <a:ext cx="365100" cy="496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592100" y="3782250"/>
            <a:ext cx="2670600" cy="30756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 rot="8100000">
            <a:off x="7123139" y="3223574"/>
            <a:ext cx="759432" cy="45905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5" name="Shape 8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96" name="Shape 8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設定共用的連結 (1/4)</a:t>
            </a:r>
          </a:p>
        </p:txBody>
      </p:sp>
      <p:pic>
        <p:nvPicPr>
          <p:cNvPr id="897" name="Shape 897"/>
          <p:cNvPicPr preferRelativeResize="0"/>
          <p:nvPr/>
        </p:nvPicPr>
        <p:blipFill rotWithShape="1">
          <a:blip r:embed="rId3">
            <a:alphaModFix/>
          </a:blip>
          <a:srcRect b="18758" l="0" r="0" t="0"/>
          <a:stretch/>
        </p:blipFill>
        <p:spPr>
          <a:xfrm>
            <a:off x="0" y="1783075"/>
            <a:ext cx="9143999" cy="47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/>
          <p:nvPr/>
        </p:nvSpPr>
        <p:spPr>
          <a:xfrm>
            <a:off x="7943550" y="1904050"/>
            <a:ext cx="887400" cy="5169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9" name="Shape 8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2824525"/>
            <a:ext cx="5486400" cy="262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900" name="Shape 900"/>
          <p:cNvCxnSpPr/>
          <p:nvPr/>
        </p:nvCxnSpPr>
        <p:spPr>
          <a:xfrm flipH="1">
            <a:off x="7538600" y="2446825"/>
            <a:ext cx="370500" cy="3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08" name="Shape 9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設定共用的連結 (2/4)</a:t>
            </a:r>
          </a:p>
        </p:txBody>
      </p:sp>
      <p:pic>
        <p:nvPicPr>
          <p:cNvPr id="909" name="Shape 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650" y="2133962"/>
            <a:ext cx="5486400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/>
          <p:nvPr/>
        </p:nvSpPr>
        <p:spPr>
          <a:xfrm>
            <a:off x="5479500" y="2291775"/>
            <a:ext cx="1482000" cy="5169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/>
          <p:nvPr/>
        </p:nvSpPr>
        <p:spPr>
          <a:xfrm>
            <a:off x="2162500" y="3127450"/>
            <a:ext cx="3265200" cy="3447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/>
        </p:nvSpPr>
        <p:spPr>
          <a:xfrm>
            <a:off x="2162500" y="4841950"/>
            <a:ext cx="3265200" cy="3447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13" name="Shape 913"/>
          <p:cNvCxnSpPr/>
          <p:nvPr/>
        </p:nvCxnSpPr>
        <p:spPr>
          <a:xfrm flipH="1">
            <a:off x="5195150" y="2808675"/>
            <a:ext cx="370500" cy="31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4" name="Shape 914"/>
          <p:cNvCxnSpPr>
            <a:stCxn id="911" idx="2"/>
            <a:endCxn id="912" idx="0"/>
          </p:cNvCxnSpPr>
          <p:nvPr/>
        </p:nvCxnSpPr>
        <p:spPr>
          <a:xfrm>
            <a:off x="3795100" y="3472150"/>
            <a:ext cx="0" cy="136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5" name="Shape 915"/>
          <p:cNvSpPr txBox="1"/>
          <p:nvPr/>
        </p:nvSpPr>
        <p:spPr>
          <a:xfrm>
            <a:off x="2169450" y="6067800"/>
            <a:ext cx="4805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操作細節可能與您有所差異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2" name="Shape 9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23" name="Shape 9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設定共用的連結 (3/4)</a:t>
            </a:r>
          </a:p>
        </p:txBody>
      </p:sp>
      <p:pic>
        <p:nvPicPr>
          <p:cNvPr id="924" name="Shape 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5" y="1614850"/>
            <a:ext cx="5200650" cy="5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/>
          <p:nvPr/>
        </p:nvSpPr>
        <p:spPr>
          <a:xfrm>
            <a:off x="2291725" y="2929275"/>
            <a:ext cx="3265200" cy="4653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2291725" y="5798375"/>
            <a:ext cx="896100" cy="5169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27" name="Shape 927"/>
          <p:cNvCxnSpPr/>
          <p:nvPr/>
        </p:nvCxnSpPr>
        <p:spPr>
          <a:xfrm>
            <a:off x="2739775" y="3411775"/>
            <a:ext cx="0" cy="238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8" name="Shape 928"/>
          <p:cNvSpPr txBox="1"/>
          <p:nvPr/>
        </p:nvSpPr>
        <p:spPr>
          <a:xfrm>
            <a:off x="2169450" y="6296400"/>
            <a:ext cx="48051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操作細節可能與您有所差異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5" name="Shape 9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36" name="Shape 9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設定共用的連結 (4/4)</a:t>
            </a:r>
          </a:p>
        </p:txBody>
      </p:sp>
      <p:pic>
        <p:nvPicPr>
          <p:cNvPr id="937" name="Shape 9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2133950"/>
            <a:ext cx="5486400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Shape 938"/>
          <p:cNvSpPr/>
          <p:nvPr/>
        </p:nvSpPr>
        <p:spPr>
          <a:xfrm>
            <a:off x="2162500" y="3429000"/>
            <a:ext cx="4816200" cy="4050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9" name="Shape 939"/>
          <p:cNvSpPr/>
          <p:nvPr/>
        </p:nvSpPr>
        <p:spPr>
          <a:xfrm>
            <a:off x="4281950" y="4195775"/>
            <a:ext cx="1843800" cy="628800"/>
          </a:xfrm>
          <a:prstGeom prst="wedgeRoundRectCallout">
            <a:avLst>
              <a:gd fmla="val -35515" name="adj1"/>
              <a:gd fmla="val -9384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共用的連結</a:t>
            </a:r>
          </a:p>
        </p:txBody>
      </p:sp>
      <p:sp>
        <p:nvSpPr>
          <p:cNvPr id="940" name="Shape 940"/>
          <p:cNvSpPr/>
          <p:nvPr/>
        </p:nvSpPr>
        <p:spPr>
          <a:xfrm>
            <a:off x="2119400" y="5410675"/>
            <a:ext cx="896100" cy="5169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41" name="Shape 941"/>
          <p:cNvCxnSpPr/>
          <p:nvPr/>
        </p:nvCxnSpPr>
        <p:spPr>
          <a:xfrm>
            <a:off x="2567450" y="3851175"/>
            <a:ext cx="0" cy="155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Shape 9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925250"/>
            <a:ext cx="4669648" cy="3502249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Shape 948"/>
          <p:cNvSpPr txBox="1"/>
          <p:nvPr>
            <p:ph idx="1" type="body"/>
          </p:nvPr>
        </p:nvSpPr>
        <p:spPr>
          <a:xfrm>
            <a:off x="5145900" y="1925250"/>
            <a:ext cx="3924300" cy="432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做法：</a:t>
            </a:r>
          </a:p>
          <a:p>
            <a:pPr indent="-228600" lvl="1" marL="914400" rtl="0">
              <a:spcBef>
                <a:spcPts val="0"/>
              </a:spcBef>
              <a:buAutoNum type="arabicPeriod"/>
            </a:pPr>
            <a:r>
              <a:rPr lang="zh-TW"/>
              <a:t>選取視窗</a:t>
            </a:r>
          </a:p>
          <a:p>
            <a:pPr indent="-228600" lvl="1" marL="914400" rtl="0">
              <a:spcBef>
                <a:spcPts val="0"/>
              </a:spcBef>
              <a:buAutoNum type="arabicPeriod"/>
            </a:pPr>
            <a:r>
              <a:rPr lang="zh-TW"/>
              <a:t>按鍵盤</a:t>
            </a:r>
            <a:r>
              <a:rPr lang="zh-TW" sz="2000"/>
              <a:t>Alt+PrintScr</a:t>
            </a:r>
            <a:r>
              <a:rPr lang="zh-TW"/>
              <a:t>鍵</a:t>
            </a:r>
          </a:p>
          <a:p>
            <a:pPr indent="-228600" lvl="1" marL="914400" rtl="0">
              <a:spcBef>
                <a:spcPts val="0"/>
              </a:spcBef>
              <a:buAutoNum type="arabicPeriod"/>
            </a:pPr>
            <a:r>
              <a:rPr lang="zh-TW"/>
              <a:t>到實作作業單中</a:t>
            </a:r>
            <a:br>
              <a:rPr lang="zh-TW"/>
            </a:br>
            <a:r>
              <a:rPr lang="zh-TW"/>
              <a:t>「貼上」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請務必</a:t>
            </a:r>
            <a:r>
              <a:rPr b="1" lang="zh-TW">
                <a:solidFill>
                  <a:srgbClr val="FF0000"/>
                </a:solidFill>
              </a:rPr>
              <a:t>只擷取視窗畫面圖片</a:t>
            </a:r>
            <a:r>
              <a:rPr lang="zh-TW"/>
              <a:t>, 不接受全螢幕畫面</a:t>
            </a:r>
          </a:p>
          <a:p>
            <a:pPr indent="-228600" lvl="0" marL="457200">
              <a:spcBef>
                <a:spcPts val="1000"/>
              </a:spcBef>
            </a:pPr>
            <a:r>
              <a:rPr lang="zh-TW"/>
              <a:t>畫面不可與範本、其他人的畫面一模一樣</a:t>
            </a:r>
          </a:p>
        </p:txBody>
      </p:sp>
      <p:sp>
        <p:nvSpPr>
          <p:cNvPr id="949" name="Shape 9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50" name="Shape 9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擷取視窗畫面圖片 (1/2)</a:t>
            </a:r>
          </a:p>
        </p:txBody>
      </p:sp>
      <p:grpSp>
        <p:nvGrpSpPr>
          <p:cNvPr id="951" name="Shape 951"/>
          <p:cNvGrpSpPr/>
          <p:nvPr/>
        </p:nvGrpSpPr>
        <p:grpSpPr>
          <a:xfrm>
            <a:off x="881225" y="5547075"/>
            <a:ext cx="3273850" cy="783900"/>
            <a:chOff x="984625" y="5470875"/>
            <a:chExt cx="3273850" cy="783900"/>
          </a:xfrm>
        </p:grpSpPr>
        <p:sp>
          <p:nvSpPr>
            <p:cNvPr id="952" name="Shape 952"/>
            <p:cNvSpPr/>
            <p:nvPr/>
          </p:nvSpPr>
          <p:spPr>
            <a:xfrm>
              <a:off x="984625" y="5470875"/>
              <a:ext cx="1378500" cy="783900"/>
            </a:xfrm>
            <a:prstGeom prst="bevel">
              <a:avLst>
                <a:gd fmla="val 12500" name="adj"/>
              </a:avLst>
            </a:prstGeom>
            <a:solidFill>
              <a:schemeClr val="lt2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zh-TW" sz="3600"/>
                <a:t>Alt</a:t>
              </a:r>
            </a:p>
          </p:txBody>
        </p:sp>
        <p:sp>
          <p:nvSpPr>
            <p:cNvPr id="953" name="Shape 953"/>
            <p:cNvSpPr/>
            <p:nvPr/>
          </p:nvSpPr>
          <p:spPr>
            <a:xfrm>
              <a:off x="3164375" y="5470875"/>
              <a:ext cx="1094100" cy="783900"/>
            </a:xfrm>
            <a:prstGeom prst="bevel">
              <a:avLst>
                <a:gd fmla="val 12500" name="adj"/>
              </a:avLst>
            </a:prstGeom>
            <a:solidFill>
              <a:schemeClr val="lt2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zh-TW" sz="2000"/>
                <a:t>Print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zh-TW" sz="2000"/>
                <a:t>Scrn</a:t>
              </a:r>
            </a:p>
          </p:txBody>
        </p:sp>
        <p:sp>
          <p:nvSpPr>
            <p:cNvPr id="954" name="Shape 954"/>
            <p:cNvSpPr/>
            <p:nvPr/>
          </p:nvSpPr>
          <p:spPr>
            <a:xfrm>
              <a:off x="2470800" y="5569875"/>
              <a:ext cx="585900" cy="585900"/>
            </a:xfrm>
            <a:prstGeom prst="plus">
              <a:avLst>
                <a:gd fmla="val 36030" name="adj"/>
              </a:avLst>
            </a:prstGeom>
            <a:solidFill>
              <a:schemeClr val="dk2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62" name="Shape 9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擷取視窗畫面圖片 (2/2)</a:t>
            </a:r>
          </a:p>
        </p:txBody>
      </p:sp>
      <p:pic>
        <p:nvPicPr>
          <p:cNvPr id="963" name="Shape 963"/>
          <p:cNvPicPr preferRelativeResize="0"/>
          <p:nvPr/>
        </p:nvPicPr>
        <p:blipFill rotWithShape="1">
          <a:blip r:embed="rId3">
            <a:alphaModFix/>
          </a:blip>
          <a:srcRect b="0" l="33092" r="0" t="0"/>
          <a:stretch/>
        </p:blipFill>
        <p:spPr>
          <a:xfrm>
            <a:off x="0" y="1783074"/>
            <a:ext cx="9144000" cy="464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4" name="Shape 964"/>
          <p:cNvGrpSpPr/>
          <p:nvPr/>
        </p:nvGrpSpPr>
        <p:grpSpPr>
          <a:xfrm>
            <a:off x="881225" y="3714450"/>
            <a:ext cx="3273850" cy="783900"/>
            <a:chOff x="984625" y="5470875"/>
            <a:chExt cx="3273850" cy="783900"/>
          </a:xfrm>
        </p:grpSpPr>
        <p:sp>
          <p:nvSpPr>
            <p:cNvPr id="965" name="Shape 965"/>
            <p:cNvSpPr/>
            <p:nvPr/>
          </p:nvSpPr>
          <p:spPr>
            <a:xfrm>
              <a:off x="984625" y="5470875"/>
              <a:ext cx="1378500" cy="783900"/>
            </a:xfrm>
            <a:prstGeom prst="bevel">
              <a:avLst>
                <a:gd fmla="val 12500" name="adj"/>
              </a:avLst>
            </a:prstGeom>
            <a:solidFill>
              <a:schemeClr val="lt2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3600"/>
                <a:t>Alt</a:t>
              </a:r>
            </a:p>
          </p:txBody>
        </p:sp>
        <p:sp>
          <p:nvSpPr>
            <p:cNvPr id="966" name="Shape 966"/>
            <p:cNvSpPr/>
            <p:nvPr/>
          </p:nvSpPr>
          <p:spPr>
            <a:xfrm>
              <a:off x="3164375" y="5470875"/>
              <a:ext cx="1094100" cy="783900"/>
            </a:xfrm>
            <a:prstGeom prst="bevel">
              <a:avLst>
                <a:gd fmla="val 12500" name="adj"/>
              </a:avLst>
            </a:prstGeom>
            <a:solidFill>
              <a:schemeClr val="lt2"/>
            </a:solidFill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zh-TW" sz="2000"/>
                <a:t>Print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b="1" lang="zh-TW" sz="2000"/>
                <a:t>Scrn</a:t>
              </a:r>
            </a:p>
          </p:txBody>
        </p:sp>
        <p:sp>
          <p:nvSpPr>
            <p:cNvPr id="967" name="Shape 967"/>
            <p:cNvSpPr/>
            <p:nvPr/>
          </p:nvSpPr>
          <p:spPr>
            <a:xfrm>
              <a:off x="2470800" y="5569875"/>
              <a:ext cx="585900" cy="585900"/>
            </a:xfrm>
            <a:prstGeom prst="plus">
              <a:avLst>
                <a:gd fmla="val 36030" name="adj"/>
              </a:avLst>
            </a:prstGeom>
            <a:solidFill>
              <a:schemeClr val="dk2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Shape 968"/>
          <p:cNvSpPr/>
          <p:nvPr/>
        </p:nvSpPr>
        <p:spPr>
          <a:xfrm>
            <a:off x="1568000" y="5281425"/>
            <a:ext cx="784200" cy="6720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9" name="Shape 969"/>
          <p:cNvSpPr/>
          <p:nvPr/>
        </p:nvSpPr>
        <p:spPr>
          <a:xfrm>
            <a:off x="4540400" y="2205675"/>
            <a:ext cx="741000" cy="6720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70" name="Shape 970"/>
          <p:cNvCxnSpPr/>
          <p:nvPr/>
        </p:nvCxnSpPr>
        <p:spPr>
          <a:xfrm flipH="1" rot="10800000">
            <a:off x="3928700" y="2963900"/>
            <a:ext cx="551400" cy="56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1" name="Shape 971"/>
          <p:cNvCxnSpPr/>
          <p:nvPr/>
        </p:nvCxnSpPr>
        <p:spPr>
          <a:xfrm>
            <a:off x="1960100" y="4557650"/>
            <a:ext cx="0" cy="72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實作：</a:t>
            </a:r>
            <a:r>
              <a:rPr lang="zh-TW">
                <a:solidFill>
                  <a:schemeClr val="dk1"/>
                </a:solidFill>
              </a:rPr>
              <a:t>排序與</a:t>
            </a:r>
            <a:r>
              <a:rPr lang="zh-TW"/>
              <a:t>篩選資料</a:t>
            </a:r>
          </a:p>
        </p:txBody>
      </p:sp>
      <p:sp>
        <p:nvSpPr>
          <p:cNvPr id="978" name="Shape 97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5.</a:t>
            </a:r>
          </a:p>
        </p:txBody>
      </p:sp>
      <p:sp>
        <p:nvSpPr>
          <p:cNvPr id="979" name="Shape 9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Shape 9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700" y="2820825"/>
            <a:ext cx="4596701" cy="3391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86" name="Shape 986"/>
          <p:cNvSpPr txBox="1"/>
          <p:nvPr>
            <p:ph idx="1" type="body"/>
          </p:nvPr>
        </p:nvSpPr>
        <p:spPr>
          <a:xfrm>
            <a:off x="2892825" y="1597900"/>
            <a:ext cx="61401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u="sng">
                <a:solidFill>
                  <a:srgbClr val="0000FF"/>
                </a:solidFill>
              </a:rPr>
              <a:t>W03-c. 實作：</a:t>
            </a:r>
            <a:r>
              <a:rPr lang="zh-TW" u="sng">
                <a:solidFill>
                  <a:srgbClr val="0000FF"/>
                </a:solidFill>
              </a:rPr>
              <a:t>排序與篩選資料</a:t>
            </a:r>
          </a:p>
        </p:txBody>
      </p:sp>
      <p:sp>
        <p:nvSpPr>
          <p:cNvPr id="987" name="Shape 987"/>
          <p:cNvSpPr txBox="1"/>
          <p:nvPr>
            <p:ph type="title"/>
          </p:nvPr>
        </p:nvSpPr>
        <p:spPr>
          <a:xfrm>
            <a:off x="3265300" y="169425"/>
            <a:ext cx="57894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排序與篩選資料</a:t>
            </a:r>
          </a:p>
        </p:txBody>
      </p:sp>
      <p:sp>
        <p:nvSpPr>
          <p:cNvPr id="988" name="Shape 9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89" name="Shape 989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上機啦!</a:t>
            </a:r>
          </a:p>
        </p:txBody>
      </p:sp>
      <p:sp>
        <p:nvSpPr>
          <p:cNvPr id="990" name="Shape 990"/>
          <p:cNvSpPr/>
          <p:nvPr/>
        </p:nvSpPr>
        <p:spPr>
          <a:xfrm>
            <a:off x="7365875" y="6309690"/>
            <a:ext cx="866100" cy="3701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A5BA1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/>
              <a:t>   考試</a:t>
            </a:r>
          </a:p>
        </p:txBody>
      </p:sp>
      <p:pic>
        <p:nvPicPr>
          <p:cNvPr id="991" name="Shape 9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025" y="6212324"/>
            <a:ext cx="524499" cy="5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排序與篩選資料</a:t>
            </a:r>
          </a:p>
        </p:txBody>
      </p:sp>
      <p:sp>
        <p:nvSpPr>
          <p:cNvPr id="998" name="Shape 99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開啟Google試算表，並建立副本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https://docs.google.com/spreadsheets/d/1jh7xbF6auv9gijmcAacft1nr6MVMoDbHRXEOKo2-LNU/edit?usp=sharing</a:t>
            </a:r>
            <a:r>
              <a:rPr lang="zh-TW"/>
              <a:t>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使用篩選器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使用篩選器的排序功能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使用篩選器的篩選功能</a:t>
            </a:r>
          </a:p>
        </p:txBody>
      </p:sp>
      <p:sp>
        <p:nvSpPr>
          <p:cNvPr id="999" name="Shape 9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6" name="Shape 10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07" name="Shape 10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篩選器</a:t>
            </a:r>
            <a:r>
              <a:rPr lang="zh-TW">
                <a:solidFill>
                  <a:schemeClr val="dk1"/>
                </a:solidFill>
              </a:rPr>
              <a:t>的使用</a:t>
            </a:r>
            <a:r>
              <a:rPr lang="zh-TW"/>
              <a:t> (1/3)</a:t>
            </a:r>
          </a:p>
        </p:txBody>
      </p:sp>
      <p:pic>
        <p:nvPicPr>
          <p:cNvPr id="1008" name="Shape 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981712"/>
            <a:ext cx="6781800" cy="42386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09" name="Shape 1009"/>
          <p:cNvSpPr/>
          <p:nvPr/>
        </p:nvSpPr>
        <p:spPr>
          <a:xfrm>
            <a:off x="5867200" y="2576050"/>
            <a:ext cx="838200" cy="30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0" name="Shape 1010"/>
          <p:cNvSpPr/>
          <p:nvPr/>
        </p:nvSpPr>
        <p:spPr>
          <a:xfrm>
            <a:off x="5772450" y="2929275"/>
            <a:ext cx="344700" cy="30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2291775" y="3325600"/>
            <a:ext cx="344700" cy="30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2" name="Shape 1012"/>
          <p:cNvCxnSpPr>
            <a:stCxn id="1010" idx="1"/>
            <a:endCxn id="1011" idx="3"/>
          </p:cNvCxnSpPr>
          <p:nvPr/>
        </p:nvCxnSpPr>
        <p:spPr>
          <a:xfrm flipH="1">
            <a:off x="2636550" y="3080025"/>
            <a:ext cx="3135899" cy="39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3" name="Shape 1013"/>
          <p:cNvCxnSpPr>
            <a:endCxn id="1010" idx="3"/>
          </p:cNvCxnSpPr>
          <p:nvPr/>
        </p:nvCxnSpPr>
        <p:spPr>
          <a:xfrm flipH="1">
            <a:off x="6117150" y="2937825"/>
            <a:ext cx="396300" cy="14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</a:rPr>
              <a:t>資料分析的流程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實際流程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graphicFrame>
        <p:nvGraphicFramePr>
          <p:cNvPr id="305" name="Shape 305"/>
          <p:cNvGraphicFramePr/>
          <p:nvPr/>
        </p:nvGraphicFramePr>
        <p:xfrm>
          <a:off x="476250" y="394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{A565E4F6-9BC4-4C92-AD47-09C8F409C46F}</a:tableStyleId>
              </a:tblPr>
              <a:tblGrid>
                <a:gridCol w="853700"/>
                <a:gridCol w="3928200"/>
                <a:gridCol w="2393050"/>
                <a:gridCol w="524075"/>
                <a:gridCol w="459100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8761D"/>
                    </a:solidFill>
                  </a:tcPr>
                </a:tc>
              </a:tr>
            </a:tbl>
          </a:graphicData>
        </a:graphic>
      </p:graphicFrame>
      <p:sp>
        <p:nvSpPr>
          <p:cNvPr id="306" name="Shape 306"/>
          <p:cNvSpPr/>
          <p:nvPr/>
        </p:nvSpPr>
        <p:spPr>
          <a:xfrm>
            <a:off x="476250" y="2900175"/>
            <a:ext cx="1866600" cy="762000"/>
          </a:xfrm>
          <a:prstGeom prst="wedgeRoundRectCallout">
            <a:avLst>
              <a:gd fmla="val -24333" name="adj1"/>
              <a:gd fmla="val 76864" name="adj2"/>
              <a:gd fmla="val 0" name="adj3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定義問題</a:t>
            </a:r>
          </a:p>
        </p:txBody>
      </p:sp>
      <p:sp>
        <p:nvSpPr>
          <p:cNvPr id="307" name="Shape 307"/>
          <p:cNvSpPr/>
          <p:nvPr/>
        </p:nvSpPr>
        <p:spPr>
          <a:xfrm>
            <a:off x="1329250" y="4630975"/>
            <a:ext cx="1839300" cy="762000"/>
          </a:xfrm>
          <a:prstGeom prst="wedgeRoundRectCallout">
            <a:avLst>
              <a:gd fmla="val -6392" name="adj1"/>
              <a:gd fmla="val -81621" name="adj2"/>
              <a:gd fmla="val 0" name="adj3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蒐集資料</a:t>
            </a:r>
          </a:p>
        </p:txBody>
      </p:sp>
      <p:sp>
        <p:nvSpPr>
          <p:cNvPr id="308" name="Shape 308"/>
          <p:cNvSpPr/>
          <p:nvPr/>
        </p:nvSpPr>
        <p:spPr>
          <a:xfrm>
            <a:off x="4527929" y="2900175"/>
            <a:ext cx="1839300" cy="762000"/>
          </a:xfrm>
          <a:prstGeom prst="wedgeRoundRectCallout">
            <a:avLst>
              <a:gd fmla="val 626" name="adj1"/>
              <a:gd fmla="val 73878" name="adj2"/>
              <a:gd fmla="val 0" name="adj3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整理資料</a:t>
            </a:r>
          </a:p>
        </p:txBody>
      </p:sp>
      <p:sp>
        <p:nvSpPr>
          <p:cNvPr id="309" name="Shape 309"/>
          <p:cNvSpPr/>
          <p:nvPr/>
        </p:nvSpPr>
        <p:spPr>
          <a:xfrm>
            <a:off x="6297246" y="4881175"/>
            <a:ext cx="1839299" cy="762000"/>
          </a:xfrm>
          <a:prstGeom prst="wedgeRoundRectCallout">
            <a:avLst>
              <a:gd fmla="val 35641" name="adj1"/>
              <a:gd fmla="val -106991" name="adj2"/>
              <a:gd fmla="val 0" name="adj3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分析資料</a:t>
            </a:r>
          </a:p>
        </p:txBody>
      </p:sp>
      <p:sp>
        <p:nvSpPr>
          <p:cNvPr id="310" name="Shape 310"/>
          <p:cNvSpPr/>
          <p:nvPr/>
        </p:nvSpPr>
        <p:spPr>
          <a:xfrm>
            <a:off x="6795079" y="2900175"/>
            <a:ext cx="1839300" cy="762000"/>
          </a:xfrm>
          <a:prstGeom prst="wedgeRoundRectCallout">
            <a:avLst>
              <a:gd fmla="val 34587" name="adj1"/>
              <a:gd fmla="val 79846" name="adj2"/>
              <a:gd fmla="val 0" name="adj3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5. 獲得證據</a:t>
            </a:r>
          </a:p>
        </p:txBody>
      </p:sp>
      <p:sp>
        <p:nvSpPr>
          <p:cNvPr id="311" name="Shape 311"/>
          <p:cNvSpPr/>
          <p:nvPr/>
        </p:nvSpPr>
        <p:spPr>
          <a:xfrm rot="5400000">
            <a:off x="8403400" y="3996275"/>
            <a:ext cx="623400" cy="300600"/>
          </a:xfrm>
          <a:prstGeom prst="triangle">
            <a:avLst>
              <a:gd fmla="val 50000" name="adj"/>
            </a:avLst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20" name="Shape 10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篩選器的使用 (2/3)</a:t>
            </a:r>
          </a:p>
        </p:txBody>
      </p:sp>
      <p:pic>
        <p:nvPicPr>
          <p:cNvPr id="1021" name="Shape 1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137" y="1867250"/>
            <a:ext cx="3609975" cy="45434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22" name="Shape 1022"/>
          <p:cNvSpPr/>
          <p:nvPr/>
        </p:nvSpPr>
        <p:spPr>
          <a:xfrm>
            <a:off x="2817325" y="2257275"/>
            <a:ext cx="344700" cy="30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3" name="Shape 1023"/>
          <p:cNvSpPr/>
          <p:nvPr/>
        </p:nvSpPr>
        <p:spPr>
          <a:xfrm>
            <a:off x="3075800" y="2636350"/>
            <a:ext cx="913200" cy="53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4" name="Shape 1024"/>
          <p:cNvSpPr/>
          <p:nvPr/>
        </p:nvSpPr>
        <p:spPr>
          <a:xfrm>
            <a:off x="3118875" y="3618550"/>
            <a:ext cx="2067600" cy="2110800"/>
          </a:xfrm>
          <a:prstGeom prst="roundRect">
            <a:avLst>
              <a:gd fmla="val 708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5" name="Shape 1025"/>
          <p:cNvSpPr/>
          <p:nvPr/>
        </p:nvSpPr>
        <p:spPr>
          <a:xfrm>
            <a:off x="3075800" y="5858600"/>
            <a:ext cx="801300" cy="40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26" name="Shape 1026"/>
          <p:cNvCxnSpPr/>
          <p:nvPr/>
        </p:nvCxnSpPr>
        <p:spPr>
          <a:xfrm>
            <a:off x="3282525" y="2393037"/>
            <a:ext cx="172200" cy="24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7" name="Shape 1027"/>
          <p:cNvCxnSpPr/>
          <p:nvPr/>
        </p:nvCxnSpPr>
        <p:spPr>
          <a:xfrm>
            <a:off x="3676037" y="3271737"/>
            <a:ext cx="172200" cy="24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8" name="Shape 1028"/>
          <p:cNvSpPr/>
          <p:nvPr/>
        </p:nvSpPr>
        <p:spPr>
          <a:xfrm>
            <a:off x="5712125" y="2393050"/>
            <a:ext cx="1710000" cy="1070400"/>
          </a:xfrm>
          <a:prstGeom prst="wedgeRoundRectCallout">
            <a:avLst>
              <a:gd fmla="val -188014" name="adj1"/>
              <a:gd fmla="val 1883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排序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600">
                <a:solidFill>
                  <a:srgbClr val="FFFFFF"/>
                </a:solidFill>
              </a:rPr>
              <a:t>A→Z 由小到大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zh-TW" sz="1600">
                <a:solidFill>
                  <a:schemeClr val="lt1"/>
                </a:solidFill>
              </a:rPr>
              <a:t>Z→A 由大到小</a:t>
            </a:r>
          </a:p>
        </p:txBody>
      </p:sp>
      <p:sp>
        <p:nvSpPr>
          <p:cNvPr id="1029" name="Shape 1029"/>
          <p:cNvSpPr/>
          <p:nvPr/>
        </p:nvSpPr>
        <p:spPr>
          <a:xfrm>
            <a:off x="5712125" y="4230800"/>
            <a:ext cx="1710000" cy="858600"/>
          </a:xfrm>
          <a:prstGeom prst="wedgeRoundRectCallout">
            <a:avLst>
              <a:gd fmla="val -75192" name="adj1"/>
              <a:gd fmla="val -1384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篩選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000">
                <a:solidFill>
                  <a:schemeClr val="lt1"/>
                </a:solidFill>
              </a:rPr>
              <a:t>僅顯示</a:t>
            </a:r>
            <a:r>
              <a:rPr lang="zh-TW" sz="2000">
                <a:solidFill>
                  <a:srgbClr val="FFFFFF"/>
                </a:solidFill>
              </a:rPr>
              <a:t>打勾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5712125" y="5067300"/>
            <a:ext cx="20247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000"/>
              <a:t>可搭配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000" u="sng">
                <a:solidFill>
                  <a:srgbClr val="0000FF"/>
                </a:solidFill>
              </a:rPr>
              <a:t>全部選取</a:t>
            </a:r>
            <a:r>
              <a:rPr lang="zh-TW" sz="2000"/>
              <a:t> - </a:t>
            </a:r>
            <a:r>
              <a:rPr lang="zh-TW" sz="2000" u="sng">
                <a:solidFill>
                  <a:srgbClr val="0000FF"/>
                </a:solidFill>
              </a:rPr>
              <a:t>清除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000"/>
              <a:t>一起使用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可</a:t>
            </a:r>
            <a:r>
              <a:rPr lang="zh-TW"/>
              <a:t>搭配Shift鍵選取欄位</a:t>
            </a:r>
          </a:p>
        </p:txBody>
      </p:sp>
      <p:sp>
        <p:nvSpPr>
          <p:cNvPr id="1037" name="Shape 10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38" name="Shape 10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篩選器的使用 (3/3)</a:t>
            </a:r>
          </a:p>
        </p:txBody>
      </p:sp>
      <p:pic>
        <p:nvPicPr>
          <p:cNvPr id="1039" name="Shape 1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2576875"/>
            <a:ext cx="6762750" cy="3124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40" name="Shape 1040"/>
          <p:cNvSpPr/>
          <p:nvPr/>
        </p:nvSpPr>
        <p:spPr>
          <a:xfrm>
            <a:off x="1585300" y="4161300"/>
            <a:ext cx="999300" cy="58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1" name="Shape 1041"/>
          <p:cNvSpPr/>
          <p:nvPr/>
        </p:nvSpPr>
        <p:spPr>
          <a:xfrm>
            <a:off x="6252325" y="5341650"/>
            <a:ext cx="838200" cy="35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2" name="Shape 1042"/>
          <p:cNvSpPr/>
          <p:nvPr/>
        </p:nvSpPr>
        <p:spPr>
          <a:xfrm>
            <a:off x="5762425" y="5968525"/>
            <a:ext cx="1818000" cy="628800"/>
          </a:xfrm>
          <a:prstGeom prst="wedgeRoundRectCallout">
            <a:avLst>
              <a:gd fmla="val 4972" name="adj1"/>
              <a:gd fmla="val -8529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統計資訊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Shape 317"/>
          <p:cNvCxnSpPr>
            <a:stCxn id="318" idx="2"/>
          </p:cNvCxnSpPr>
          <p:nvPr/>
        </p:nvCxnSpPr>
        <p:spPr>
          <a:xfrm>
            <a:off x="2927475" y="2445650"/>
            <a:ext cx="0" cy="4196400"/>
          </a:xfrm>
          <a:prstGeom prst="straightConnector1">
            <a:avLst/>
          </a:prstGeom>
          <a:noFill/>
          <a:ln cap="flat" cmpd="sng" w="76200">
            <a:solidFill>
              <a:srgbClr val="EA9999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9" name="Shape 3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資料分析的流程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非結構化資料 → 結構化資料</a:t>
            </a:r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18" name="Shape 318"/>
          <p:cNvSpPr/>
          <p:nvPr/>
        </p:nvSpPr>
        <p:spPr>
          <a:xfrm>
            <a:off x="1950675" y="1795550"/>
            <a:ext cx="1953600" cy="650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2400"/>
              <a:t>蒐集資料</a:t>
            </a:r>
          </a:p>
        </p:txBody>
      </p:sp>
      <p:sp>
        <p:nvSpPr>
          <p:cNvPr id="321" name="Shape 321"/>
          <p:cNvSpPr/>
          <p:nvPr/>
        </p:nvSpPr>
        <p:spPr>
          <a:xfrm>
            <a:off x="1007175" y="2649009"/>
            <a:ext cx="38406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非結構化資料</a:t>
            </a:r>
          </a:p>
        </p:txBody>
      </p:sp>
      <p:sp>
        <p:nvSpPr>
          <p:cNvPr id="322" name="Shape 322"/>
          <p:cNvSpPr/>
          <p:nvPr/>
        </p:nvSpPr>
        <p:spPr>
          <a:xfrm>
            <a:off x="1950675" y="3561492"/>
            <a:ext cx="1953600" cy="6501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整理資料</a:t>
            </a:r>
          </a:p>
        </p:txBody>
      </p:sp>
      <p:sp>
        <p:nvSpPr>
          <p:cNvPr id="323" name="Shape 323"/>
          <p:cNvSpPr/>
          <p:nvPr/>
        </p:nvSpPr>
        <p:spPr>
          <a:xfrm>
            <a:off x="1007175" y="4423283"/>
            <a:ext cx="38406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zh-TW" sz="2400"/>
              <a:t>結構化資料(</a:t>
            </a:r>
            <a:r>
              <a:rPr b="1" lang="zh-TW" sz="2400"/>
              <a:t>類別/連續</a:t>
            </a:r>
            <a:r>
              <a:rPr b="1" lang="zh-TW" sz="2400"/>
              <a:t>)</a:t>
            </a:r>
          </a:p>
        </p:txBody>
      </p:sp>
      <p:sp>
        <p:nvSpPr>
          <p:cNvPr id="324" name="Shape 324"/>
          <p:cNvSpPr/>
          <p:nvPr/>
        </p:nvSpPr>
        <p:spPr>
          <a:xfrm>
            <a:off x="1950675" y="5285073"/>
            <a:ext cx="1953600" cy="650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/>
              <a:t>分析</a:t>
            </a:r>
            <a:r>
              <a:rPr b="1" lang="zh-TW" sz="2400"/>
              <a:t>資料</a:t>
            </a:r>
          </a:p>
        </p:txBody>
      </p:sp>
      <p:sp>
        <p:nvSpPr>
          <p:cNvPr id="325" name="Shape 325"/>
          <p:cNvSpPr/>
          <p:nvPr/>
        </p:nvSpPr>
        <p:spPr>
          <a:xfrm>
            <a:off x="1194225" y="4573275"/>
            <a:ext cx="349200" cy="350100"/>
          </a:xfrm>
          <a:prstGeom prst="cube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326" name="Shape 326"/>
          <p:cNvSpPr/>
          <p:nvPr/>
        </p:nvSpPr>
        <p:spPr>
          <a:xfrm>
            <a:off x="1144425" y="2797950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962700" y="2778750"/>
            <a:ext cx="2157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原始資料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4962700" y="4553025"/>
            <a:ext cx="2157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/>
              <a:t>可分析的</a:t>
            </a:r>
            <a:r>
              <a:rPr lang="zh-TW" sz="2400"/>
              <a:t>資料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 rotWithShape="1">
          <a:blip r:embed="rId3">
            <a:alphaModFix amt="29000"/>
          </a:blip>
          <a:srcRect b="0" l="26170" r="23219" t="0"/>
          <a:stretch/>
        </p:blipFill>
        <p:spPr>
          <a:xfrm>
            <a:off x="3334725" y="2519024"/>
            <a:ext cx="2616900" cy="38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idx="1" type="body"/>
          </p:nvPr>
        </p:nvSpPr>
        <p:spPr>
          <a:xfrm>
            <a:off x="3334721" y="2439825"/>
            <a:ext cx="2709900" cy="403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兄弟們！來！來！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來和他們一拼！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憑我們有這一身，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　我們有這雙腕，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休怕他毒氣、機關槍！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休怕他飛機、炸裂彈！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來！和他們一拼！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 algn="r">
              <a:spcBef>
                <a:spcPts val="0"/>
              </a:spcBef>
              <a:buNone/>
            </a:pPr>
            <a:r>
              <a:rPr lang="zh-TW" sz="1800"/>
              <a:t>──賴和《南國哀歌》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29942" y="2439814"/>
            <a:ext cx="26169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 b="0" l="44807" r="18495" t="0"/>
          <a:stretch/>
        </p:blipFill>
        <p:spPr>
          <a:xfrm>
            <a:off x="629325" y="2439825"/>
            <a:ext cx="2629495" cy="40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非結構化資料</a:t>
            </a:r>
          </a:p>
        </p:txBody>
      </p:sp>
      <p:sp>
        <p:nvSpPr>
          <p:cNvPr id="339" name="Shape 339"/>
          <p:cNvSpPr txBox="1"/>
          <p:nvPr>
            <p:ph idx="3" type="subTitle"/>
          </p:nvPr>
        </p:nvSpPr>
        <p:spPr>
          <a:xfrm>
            <a:off x="629325" y="1871825"/>
            <a:ext cx="26250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圖片型資料</a:t>
            </a:r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41" name="Shape 341"/>
          <p:cNvSpPr txBox="1"/>
          <p:nvPr>
            <p:ph idx="4" type="subTitle"/>
          </p:nvPr>
        </p:nvSpPr>
        <p:spPr>
          <a:xfrm>
            <a:off x="3337065" y="1871825"/>
            <a:ext cx="26250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文字型資料</a:t>
            </a:r>
          </a:p>
        </p:txBody>
      </p:sp>
      <p:sp>
        <p:nvSpPr>
          <p:cNvPr id="342" name="Shape 342"/>
          <p:cNvSpPr txBox="1"/>
          <p:nvPr>
            <p:ph idx="2" type="body"/>
          </p:nvPr>
        </p:nvSpPr>
        <p:spPr>
          <a:xfrm>
            <a:off x="6044632" y="2439814"/>
            <a:ext cx="2629500" cy="4032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 txBox="1"/>
          <p:nvPr>
            <p:ph idx="4" type="subTitle"/>
          </p:nvPr>
        </p:nvSpPr>
        <p:spPr>
          <a:xfrm>
            <a:off x="6046965" y="1871825"/>
            <a:ext cx="2624999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思想</a:t>
            </a:r>
            <a:r>
              <a:rPr lang="zh-TW"/>
              <a:t>型資料</a:t>
            </a:r>
          </a:p>
        </p:txBody>
      </p:sp>
      <p:pic>
        <p:nvPicPr>
          <p:cNvPr id="344" name="Shape 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8435" y="3318923"/>
            <a:ext cx="2147677" cy="23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 b="0" l="27757" r="17985" t="0"/>
          <a:stretch/>
        </p:blipFill>
        <p:spPr>
          <a:xfrm>
            <a:off x="611350" y="2439825"/>
            <a:ext cx="3887697" cy="40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轉換非結構化資料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圖片</a:t>
            </a:r>
            <a:r>
              <a:rPr lang="zh-TW"/>
              <a:t>型資料</a:t>
            </a:r>
          </a:p>
        </p:txBody>
      </p:sp>
      <p:sp>
        <p:nvSpPr>
          <p:cNvPr id="353" name="Shape 353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</a:pPr>
            <a:r>
              <a:rPr lang="zh-TW"/>
              <a:t>圖片尺寸: 4280 x 2368</a:t>
            </a:r>
          </a:p>
          <a:p>
            <a:pPr indent="-228600" lvl="0" marL="45720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解析度</a:t>
            </a:r>
            <a:r>
              <a:rPr lang="zh-TW"/>
              <a:t>DPI: 72</a:t>
            </a:r>
          </a:p>
          <a:p>
            <a:pPr indent="-228600" lvl="0" marL="45720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拍照日期: 2017/3/1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地理資訊: 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緯度: 24度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經度: 121度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55" name="Shape 355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0000"/>
                </a:solidFill>
              </a:rPr>
              <a:t>非結構化資料</a:t>
            </a:r>
          </a:p>
        </p:txBody>
      </p:sp>
      <p:sp>
        <p:nvSpPr>
          <p:cNvPr id="356" name="Shape 35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結構化資料</a:t>
            </a:r>
          </a:p>
        </p:txBody>
      </p:sp>
      <p:sp>
        <p:nvSpPr>
          <p:cNvPr id="357" name="Shape 357"/>
          <p:cNvSpPr/>
          <p:nvPr/>
        </p:nvSpPr>
        <p:spPr>
          <a:xfrm>
            <a:off x="4767975" y="2911225"/>
            <a:ext cx="897900" cy="390600"/>
          </a:xfrm>
          <a:prstGeom prst="rect">
            <a:avLst/>
          </a:prstGeom>
          <a:solidFill>
            <a:schemeClr val="dk2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EXIF</a:t>
            </a:r>
          </a:p>
        </p:txBody>
      </p:sp>
      <p:sp>
        <p:nvSpPr>
          <p:cNvPr id="358" name="Shape 358"/>
          <p:cNvSpPr/>
          <p:nvPr/>
        </p:nvSpPr>
        <p:spPr>
          <a:xfrm>
            <a:off x="1091050" y="1966925"/>
            <a:ext cx="448800" cy="390600"/>
          </a:xfrm>
          <a:prstGeom prst="cloudCallout">
            <a:avLst>
              <a:gd fmla="val 58356" name="adj1"/>
              <a:gd fmla="val 37007" name="adj2"/>
            </a:avLst>
          </a:prstGeom>
          <a:solidFill>
            <a:srgbClr val="980000"/>
          </a:solidFill>
          <a:ln cap="flat" cmpd="sng" w="19050">
            <a:solidFill>
              <a:srgbClr val="F4CC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359" name="Shape 359"/>
          <p:cNvSpPr/>
          <p:nvPr/>
        </p:nvSpPr>
        <p:spPr>
          <a:xfrm>
            <a:off x="5392875" y="2032450"/>
            <a:ext cx="349200" cy="350100"/>
          </a:xfrm>
          <a:prstGeom prst="cube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